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handoutMasterIdLst>
    <p:handoutMasterId r:id="rId11"/>
  </p:handoutMasterIdLst>
  <p:sldIdLst>
    <p:sldId id="263" r:id="rId2"/>
    <p:sldId id="1790" r:id="rId3"/>
    <p:sldId id="282" r:id="rId4"/>
    <p:sldId id="288" r:id="rId5"/>
    <p:sldId id="1791" r:id="rId6"/>
    <p:sldId id="1792" r:id="rId7"/>
    <p:sldId id="278" r:id="rId8"/>
    <p:sldId id="1779" r:id="rId9"/>
  </p:sldIdLst>
  <p:sldSz cx="9144000" cy="5143500" type="screen16x9"/>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57">
          <p15:clr>
            <a:srgbClr val="A4A3A4"/>
          </p15:clr>
        </p15:guide>
        <p15:guide id="2" orient="horz" pos="1620">
          <p15:clr>
            <a:srgbClr val="A4A3A4"/>
          </p15:clr>
        </p15:guide>
        <p15:guide id="3" pos="5504">
          <p15:clr>
            <a:srgbClr val="A4A3A4"/>
          </p15:clr>
        </p15:guide>
        <p15:guide id="4" pos="2880">
          <p15:clr>
            <a:srgbClr val="A4A3A4"/>
          </p15:clr>
        </p15:guide>
        <p15:guide id="5" pos="107">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Колесников Никита Сергеевич" initials="КНС" lastIdx="1" clrIdx="0">
    <p:extLst>
      <p:ext uri="{19B8F6BF-5375-455C-9EA6-DF929625EA0E}">
        <p15:presenceInfo xmlns:p15="http://schemas.microsoft.com/office/powerpoint/2012/main" userId="Колесников Никита Сергеевич"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33"/>
    <a:srgbClr val="006600"/>
    <a:srgbClr val="F9BFEE"/>
    <a:srgbClr val="FFFFCC"/>
    <a:srgbClr val="711571"/>
    <a:srgbClr val="006699"/>
    <a:srgbClr val="800080"/>
    <a:srgbClr val="CCECFF"/>
    <a:srgbClr val="0099CC"/>
    <a:srgbClr val="E9EDF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Средний стиль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2833802-FEF1-4C79-8D5D-14CF1EAF98D9}" styleName="Светлый стиль 2 — акцент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17" autoAdjust="0"/>
    <p:restoredTop sz="88739" autoAdjust="0"/>
  </p:normalViewPr>
  <p:slideViewPr>
    <p:cSldViewPr snapToGrid="0" snapToObjects="1" showGuides="1">
      <p:cViewPr varScale="1">
        <p:scale>
          <a:sx n="128" d="100"/>
          <a:sy n="128" d="100"/>
        </p:scale>
        <p:origin x="1176" y="96"/>
      </p:cViewPr>
      <p:guideLst>
        <p:guide orient="horz" pos="257"/>
        <p:guide orient="horz" pos="1620"/>
        <p:guide pos="5504"/>
        <p:guide pos="2880"/>
        <p:guide pos="10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CC59DEEC-DE7E-CD44-AF7C-218B86874FF2}" type="datetimeFigureOut">
              <a:rPr lang="en-US" smtClean="0"/>
              <a:t>4/22/2022</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D45FB765-8FD2-684F-9F48-543BB2C45950}" type="slidenum">
              <a:rPr lang="en-US" smtClean="0"/>
              <a:t>‹#›</a:t>
            </a:fld>
            <a:endParaRPr lang="en-US"/>
          </a:p>
        </p:txBody>
      </p:sp>
    </p:spTree>
    <p:extLst>
      <p:ext uri="{BB962C8B-B14F-4D97-AF65-F5344CB8AC3E}">
        <p14:creationId xmlns:p14="http://schemas.microsoft.com/office/powerpoint/2010/main" val="579173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AFF89BAF-6959-3046-B943-FEE51985CEF9}" type="datetimeFigureOut">
              <a:rPr lang="en-US" smtClean="0"/>
              <a:t>4/22/2022</a:t>
            </a:fld>
            <a:endParaRPr lang="en-US"/>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ru-RU"/>
              <a:t>Click to edit Master text styles</a:t>
            </a:r>
          </a:p>
          <a:p>
            <a:pPr lvl="1"/>
            <a:r>
              <a:rPr lang="ru-RU"/>
              <a:t>Second level</a:t>
            </a:r>
          </a:p>
          <a:p>
            <a:pPr lvl="2"/>
            <a:r>
              <a:rPr lang="ru-RU"/>
              <a:t>Third level</a:t>
            </a:r>
          </a:p>
          <a:p>
            <a:pPr lvl="3"/>
            <a:r>
              <a:rPr lang="ru-RU"/>
              <a:t>Fourth level</a:t>
            </a:r>
          </a:p>
          <a:p>
            <a:pPr lvl="4"/>
            <a:r>
              <a:rPr lang="ru-RU"/>
              <a:t>Fifth level</a:t>
            </a:r>
            <a:endParaRPr lang="en-US"/>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C119760D-F85B-C647-ABC5-35EE68EC79C0}" type="slidenum">
              <a:rPr lang="en-US" smtClean="0"/>
              <a:t>‹#›</a:t>
            </a:fld>
            <a:endParaRPr lang="en-US"/>
          </a:p>
        </p:txBody>
      </p:sp>
    </p:spTree>
    <p:extLst>
      <p:ext uri="{BB962C8B-B14F-4D97-AF65-F5344CB8AC3E}">
        <p14:creationId xmlns:p14="http://schemas.microsoft.com/office/powerpoint/2010/main" val="355060540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2</a:t>
            </a:fld>
            <a:endParaRPr lang="en-US"/>
          </a:p>
        </p:txBody>
      </p:sp>
    </p:spTree>
    <p:extLst>
      <p:ext uri="{BB962C8B-B14F-4D97-AF65-F5344CB8AC3E}">
        <p14:creationId xmlns:p14="http://schemas.microsoft.com/office/powerpoint/2010/main" val="3968638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3</a:t>
            </a:fld>
            <a:endParaRPr lang="en-US"/>
          </a:p>
        </p:txBody>
      </p:sp>
    </p:spTree>
    <p:extLst>
      <p:ext uri="{BB962C8B-B14F-4D97-AF65-F5344CB8AC3E}">
        <p14:creationId xmlns:p14="http://schemas.microsoft.com/office/powerpoint/2010/main" val="628099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4</a:t>
            </a:fld>
            <a:endParaRPr lang="en-US"/>
          </a:p>
        </p:txBody>
      </p:sp>
    </p:spTree>
    <p:extLst>
      <p:ext uri="{BB962C8B-B14F-4D97-AF65-F5344CB8AC3E}">
        <p14:creationId xmlns:p14="http://schemas.microsoft.com/office/powerpoint/2010/main" val="1160455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5</a:t>
            </a:fld>
            <a:endParaRPr lang="en-US"/>
          </a:p>
        </p:txBody>
      </p:sp>
    </p:spTree>
    <p:extLst>
      <p:ext uri="{BB962C8B-B14F-4D97-AF65-F5344CB8AC3E}">
        <p14:creationId xmlns:p14="http://schemas.microsoft.com/office/powerpoint/2010/main" val="3956798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6</a:t>
            </a:fld>
            <a:endParaRPr lang="en-US"/>
          </a:p>
        </p:txBody>
      </p:sp>
    </p:spTree>
    <p:extLst>
      <p:ext uri="{BB962C8B-B14F-4D97-AF65-F5344CB8AC3E}">
        <p14:creationId xmlns:p14="http://schemas.microsoft.com/office/powerpoint/2010/main" val="7387995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19760D-F85B-C647-ABC5-35EE68EC79C0}" type="slidenum">
              <a:rPr lang="en-US" smtClean="0"/>
              <a:t>8</a:t>
            </a:fld>
            <a:endParaRPr lang="en-US"/>
          </a:p>
        </p:txBody>
      </p:sp>
    </p:spTree>
    <p:extLst>
      <p:ext uri="{BB962C8B-B14F-4D97-AF65-F5344CB8AC3E}">
        <p14:creationId xmlns:p14="http://schemas.microsoft.com/office/powerpoint/2010/main" val="29473824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ECCED60-378B-9D4F-A5CD-C3E0ED5FA883}"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52029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175752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132899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am detail 2">
    <p:spTree>
      <p:nvGrpSpPr>
        <p:cNvPr id="1" name=""/>
        <p:cNvGrpSpPr/>
        <p:nvPr/>
      </p:nvGrpSpPr>
      <p:grpSpPr>
        <a:xfrm>
          <a:off x="0" y="0"/>
          <a:ext cx="0" cy="0"/>
          <a:chOff x="0" y="0"/>
          <a:chExt cx="0" cy="0"/>
        </a:xfrm>
      </p:grpSpPr>
      <p:sp>
        <p:nvSpPr>
          <p:cNvPr id="5" name="Picture Placeholder 5"/>
          <p:cNvSpPr>
            <a:spLocks noGrp="1"/>
          </p:cNvSpPr>
          <p:nvPr>
            <p:ph type="pic" sz="quarter" idx="11"/>
          </p:nvPr>
        </p:nvSpPr>
        <p:spPr>
          <a:xfrm>
            <a:off x="5619835" y="1169051"/>
            <a:ext cx="2816511" cy="2816511"/>
          </a:xfrm>
          <a:custGeom>
            <a:avLst/>
            <a:gdLst>
              <a:gd name="connsiteX0" fmla="*/ 2267478 w 4534956"/>
              <a:gd name="connsiteY0" fmla="*/ 0 h 4537322"/>
              <a:gd name="connsiteX1" fmla="*/ 4534956 w 4534956"/>
              <a:gd name="connsiteY1" fmla="*/ 2268661 h 4537322"/>
              <a:gd name="connsiteX2" fmla="*/ 2267478 w 4534956"/>
              <a:gd name="connsiteY2" fmla="*/ 4537322 h 4537322"/>
              <a:gd name="connsiteX3" fmla="*/ 0 w 4534956"/>
              <a:gd name="connsiteY3" fmla="*/ 2268661 h 4537322"/>
              <a:gd name="connsiteX4" fmla="*/ 2267478 w 4534956"/>
              <a:gd name="connsiteY4" fmla="*/ 0 h 4537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34956" h="4537322">
                <a:moveTo>
                  <a:pt x="2267478" y="0"/>
                </a:moveTo>
                <a:cubicBezTo>
                  <a:pt x="3519772" y="0"/>
                  <a:pt x="4534956" y="1015714"/>
                  <a:pt x="4534956" y="2268661"/>
                </a:cubicBezTo>
                <a:cubicBezTo>
                  <a:pt x="4534956" y="3521608"/>
                  <a:pt x="3519772" y="4537322"/>
                  <a:pt x="2267478" y="4537322"/>
                </a:cubicBezTo>
                <a:cubicBezTo>
                  <a:pt x="1015184" y="4537322"/>
                  <a:pt x="0" y="3521608"/>
                  <a:pt x="0" y="2268661"/>
                </a:cubicBezTo>
                <a:cubicBezTo>
                  <a:pt x="0" y="1015714"/>
                  <a:pt x="1015184" y="0"/>
                  <a:pt x="2267478" y="0"/>
                </a:cubicBezTo>
                <a:close/>
              </a:path>
            </a:pathLst>
          </a:custGeom>
          <a:pattFill prst="pct5">
            <a:fgClr>
              <a:schemeClr val="tx1"/>
            </a:fgClr>
            <a:bgClr>
              <a:schemeClr val="bg1"/>
            </a:bgClr>
          </a:pattFill>
        </p:spPr>
        <p:txBody>
          <a:bodyPr wrap="square">
            <a:noAutofit/>
          </a:bodyPr>
          <a:lstStyle/>
          <a:p>
            <a:endParaRPr lang="en-US" dirty="0"/>
          </a:p>
        </p:txBody>
      </p:sp>
    </p:spTree>
    <p:extLst>
      <p:ext uri="{BB962C8B-B14F-4D97-AF65-F5344CB8AC3E}">
        <p14:creationId xmlns:p14="http://schemas.microsoft.com/office/powerpoint/2010/main" val="1038229790"/>
      </p:ext>
    </p:extLst>
  </p:cSld>
  <p:clrMapOvr>
    <a:masterClrMapping/>
  </p:clrMapOvr>
  <mc:AlternateContent xmlns:mc="http://schemas.openxmlformats.org/markup-compatibility/2006" xmlns:p14="http://schemas.microsoft.com/office/powerpoint/2010/main">
    <mc:Choice Requires="p14">
      <p:transition spd="slow" p14:dur="1250" advTm="2000">
        <p14:flip dir="r"/>
      </p:transition>
    </mc:Choice>
    <mc:Fallback xmlns="">
      <p:transition spd="slow" advTm="2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CCED60-378B-9D4F-A5CD-C3E0ED5FA883}"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581373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CCED60-378B-9D4F-A5CD-C3E0ED5FA883}" type="datetimeFigureOut">
              <a:rPr lang="en-US" smtClean="0"/>
              <a:t>4/22/2022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298391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CCED60-378B-9D4F-A5CD-C3E0ED5FA883}"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13554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1ECCED60-378B-9D4F-A5CD-C3E0ED5FA883}" type="datetimeFigureOut">
              <a:rPr lang="en-US" smtClean="0"/>
              <a:t>4/22/2022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300458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CCED60-378B-9D4F-A5CD-C3E0ED5FA883}" type="datetimeFigureOut">
              <a:rPr lang="en-US" smtClean="0"/>
              <a:t>4/22/2022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2195912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CCED60-378B-9D4F-A5CD-C3E0ED5FA883}" type="datetimeFigureOut">
              <a:rPr lang="en-US" smtClean="0"/>
              <a:t>4/22/2022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01262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CED60-378B-9D4F-A5CD-C3E0ED5FA883}"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776101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ECCED60-378B-9D4F-A5CD-C3E0ED5FA883}" type="datetimeFigureOut">
              <a:rPr lang="en-US" smtClean="0"/>
              <a:t>4/22/2022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7B1AD0-CEE0-234F-8740-2B05DEBC40E6}" type="slidenum">
              <a:rPr lang="en-US" smtClean="0"/>
              <a:t>‹#›</a:t>
            </a:fld>
            <a:endParaRPr lang="en-US"/>
          </a:p>
        </p:txBody>
      </p:sp>
    </p:spTree>
    <p:extLst>
      <p:ext uri="{BB962C8B-B14F-4D97-AF65-F5344CB8AC3E}">
        <p14:creationId xmlns:p14="http://schemas.microsoft.com/office/powerpoint/2010/main" val="35304439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ECCED60-378B-9D4F-A5CD-C3E0ED5FA883}" type="datetimeFigureOut">
              <a:rPr lang="en-US" smtClean="0"/>
              <a:t>4/22/2022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93403" y="205979"/>
            <a:ext cx="2133600" cy="273844"/>
          </a:xfrm>
          <a:prstGeom prst="rect">
            <a:avLst/>
          </a:prstGeom>
        </p:spPr>
        <p:txBody>
          <a:bodyPr vert="horz" lIns="91440" tIns="45720" rIns="91440" bIns="45720" rtlCol="0" anchor="ctr"/>
          <a:lstStyle>
            <a:lvl1pPr algn="r">
              <a:defRPr sz="1200">
                <a:solidFill>
                  <a:srgbClr val="0D62B2"/>
                </a:solidFill>
              </a:defRPr>
            </a:lvl1pPr>
          </a:lstStyle>
          <a:p>
            <a:fld id="{897B1AD0-CEE0-234F-8740-2B05DEBC40E6}" type="slidenum">
              <a:rPr lang="en-US" smtClean="0"/>
              <a:pPr/>
              <a:t>‹#›</a:t>
            </a:fld>
            <a:endParaRPr lang="en-US" dirty="0"/>
          </a:p>
        </p:txBody>
      </p:sp>
    </p:spTree>
    <p:extLst>
      <p:ext uri="{BB962C8B-B14F-4D97-AF65-F5344CB8AC3E}">
        <p14:creationId xmlns:p14="http://schemas.microsoft.com/office/powerpoint/2010/main" val="10895371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1.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sv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5.png"/><Relationship Id="rId9"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hyperlink" Target="mailto:europe@rudn.ru" TargetMode="External"/><Relationship Id="rId3" Type="http://schemas.openxmlformats.org/officeDocument/2006/relationships/image" Target="../media/image1.png"/><Relationship Id="rId7" Type="http://schemas.openxmlformats.org/officeDocument/2006/relationships/hyperlink" Target="mailto:america@rudn.ru"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africa@rudn.ru" TargetMode="External"/><Relationship Id="rId5" Type="http://schemas.openxmlformats.org/officeDocument/2006/relationships/hyperlink" Target="mailto:asia@rudn.ru" TargetMode="External"/><Relationship Id="rId10" Type="http://schemas.openxmlformats.org/officeDocument/2006/relationships/hyperlink" Target="mailto:cis@rudn.ru" TargetMode="External"/><Relationship Id="rId4" Type="http://schemas.openxmlformats.org/officeDocument/2006/relationships/image" Target="../media/image19.png"/><Relationship Id="rId9" Type="http://schemas.openxmlformats.org/officeDocument/2006/relationships/hyperlink" Target="mailto:mena@rudn.r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38E576FF-7A50-49DD-AF21-BD14DE565189}"/>
              </a:ext>
            </a:extLst>
          </p:cNvPr>
          <p:cNvPicPr>
            <a:picLocks noChangeAspect="1"/>
          </p:cNvPicPr>
          <p:nvPr/>
        </p:nvPicPr>
        <p:blipFill rotWithShape="1">
          <a:blip r:embed="rId2">
            <a:extLst>
              <a:ext uri="{28A0092B-C50C-407E-A947-70E740481C1C}">
                <a14:useLocalDpi xmlns:a14="http://schemas.microsoft.com/office/drawing/2010/main" val="0"/>
              </a:ext>
            </a:extLst>
          </a:blip>
          <a:srcRect l="1" r="-16" b="26228"/>
          <a:stretch/>
        </p:blipFill>
        <p:spPr>
          <a:xfrm flipH="1">
            <a:off x="1820736" y="0"/>
            <a:ext cx="7323263" cy="5469873"/>
          </a:xfrm>
          <a:prstGeom prst="rect">
            <a:avLst/>
          </a:prstGeom>
          <a:effectLst>
            <a:glow>
              <a:schemeClr val="accent1">
                <a:alpha val="0"/>
              </a:schemeClr>
            </a:glow>
          </a:effectLst>
        </p:spPr>
      </p:pic>
      <p:pic>
        <p:nvPicPr>
          <p:cNvPr id="4" name="Picture 3" descr="glob.png"/>
          <p:cNvPicPr>
            <a:picLocks noChangeAspect="1"/>
          </p:cNvPicPr>
          <p:nvPr/>
        </p:nvPicPr>
        <p:blipFill rotWithShape="1">
          <a:blip r:embed="rId3">
            <a:extLst>
              <a:ext uri="{28A0092B-C50C-407E-A947-70E740481C1C}">
                <a14:useLocalDpi xmlns:a14="http://schemas.microsoft.com/office/drawing/2010/main" val="0"/>
              </a:ext>
            </a:extLst>
          </a:blip>
          <a:srcRect l="40765" t="20120"/>
          <a:stretch/>
        </p:blipFill>
        <p:spPr>
          <a:xfrm>
            <a:off x="-34059" y="0"/>
            <a:ext cx="5416434" cy="4108626"/>
          </a:xfrm>
          <a:prstGeom prst="rect">
            <a:avLst/>
          </a:prstGeom>
        </p:spPr>
      </p:pic>
      <p:pic>
        <p:nvPicPr>
          <p:cNvPr id="2" name="Picture 1" descr="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59" y="2448232"/>
            <a:ext cx="9178058" cy="2747971"/>
          </a:xfrm>
          <a:prstGeom prst="rect">
            <a:avLst/>
          </a:prstGeom>
        </p:spPr>
      </p:pic>
      <p:sp>
        <p:nvSpPr>
          <p:cNvPr id="7" name="Subtitle 2"/>
          <p:cNvSpPr txBox="1">
            <a:spLocks/>
          </p:cNvSpPr>
          <p:nvPr/>
        </p:nvSpPr>
        <p:spPr>
          <a:xfrm>
            <a:off x="3919993" y="3077706"/>
            <a:ext cx="5099700" cy="869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ru-RU" sz="2400" noProof="1">
              <a:solidFill>
                <a:schemeClr val="bg1"/>
              </a:solidFill>
              <a:effectLst>
                <a:outerShdw blurRad="38100" dist="38100" dir="2700000" algn="tl">
                  <a:srgbClr val="000000">
                    <a:alpha val="43137"/>
                  </a:srgbClr>
                </a:outerShdw>
              </a:effectLst>
            </a:endParaRPr>
          </a:p>
        </p:txBody>
      </p:sp>
      <p:pic>
        <p:nvPicPr>
          <p:cNvPr id="3" name="Picture 2" descr="logo_RUDN_eng_white.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83336" y="228167"/>
            <a:ext cx="1666202" cy="495722"/>
          </a:xfrm>
          <a:prstGeom prst="rect">
            <a:avLst/>
          </a:prstGeom>
        </p:spPr>
      </p:pic>
      <p:sp>
        <p:nvSpPr>
          <p:cNvPr id="10" name="Subtitle 2"/>
          <p:cNvSpPr txBox="1">
            <a:spLocks/>
          </p:cNvSpPr>
          <p:nvPr/>
        </p:nvSpPr>
        <p:spPr>
          <a:xfrm>
            <a:off x="5046547" y="3673999"/>
            <a:ext cx="2233670" cy="86925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endParaRPr lang="ru-RU" sz="2000" noProof="1">
              <a:solidFill>
                <a:schemeClr val="bg1"/>
              </a:solidFill>
              <a:effectLst>
                <a:outerShdw blurRad="38100" dist="38100" dir="2700000" algn="tl">
                  <a:srgbClr val="000000">
                    <a:alpha val="43137"/>
                  </a:srgbClr>
                </a:outerShdw>
              </a:effectLst>
            </a:endParaRPr>
          </a:p>
        </p:txBody>
      </p:sp>
      <p:sp>
        <p:nvSpPr>
          <p:cNvPr id="8" name="Title 1">
            <a:extLst>
              <a:ext uri="{FF2B5EF4-FFF2-40B4-BE49-F238E27FC236}">
                <a16:creationId xmlns:a16="http://schemas.microsoft.com/office/drawing/2014/main" id="{B3843BB1-F1BC-4281-B51A-3A5EA186F915}"/>
              </a:ext>
            </a:extLst>
          </p:cNvPr>
          <p:cNvSpPr txBox="1">
            <a:spLocks/>
          </p:cNvSpPr>
          <p:nvPr/>
        </p:nvSpPr>
        <p:spPr>
          <a:xfrm>
            <a:off x="241763" y="2928672"/>
            <a:ext cx="8814112" cy="13638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Grant support for foreign citizens enrolling the RUDN University</a:t>
            </a:r>
            <a:r>
              <a:rPr lang="ru-RU"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 </a:t>
            </a:r>
            <a:r>
              <a:rPr lang="en-US"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for Master's degree programs on a contract basis</a:t>
            </a:r>
            <a:endParaRPr lang="ru-RU"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endParaRPr>
          </a:p>
          <a:p>
            <a:r>
              <a:rPr lang="ru-RU"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a:t>
            </a:r>
            <a:r>
              <a:rPr lang="en-US"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Project Yourself</a:t>
            </a:r>
            <a:r>
              <a:rPr lang="ru-RU"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a:t>
            </a:r>
            <a:r>
              <a:rPr lang="en-US"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 and </a:t>
            </a:r>
            <a:r>
              <a:rPr lang="ru-RU"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a:t>
            </a:r>
            <a:r>
              <a:rPr lang="en-US"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Be Master!</a:t>
            </a:r>
            <a:endParaRPr lang="ru-RU"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endParaRPr>
          </a:p>
          <a:p>
            <a:r>
              <a:rPr lang="en-US"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for </a:t>
            </a:r>
            <a:r>
              <a:rPr lang="ru-RU"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rPr>
              <a:t>2022</a:t>
            </a:r>
            <a:endParaRPr lang="en-US" sz="2400" b="1" dirty="0">
              <a:solidFill>
                <a:schemeClr val="bg1"/>
              </a:solidFill>
              <a:latin typeface="Narkisim" panose="020E0502050101010101" pitchFamily="34" charset="-79"/>
              <a:ea typeface="Roboto Black" panose="02000000000000000000" pitchFamily="2" charset="0"/>
              <a:cs typeface="Narkisim" panose="020E0502050101010101" pitchFamily="34" charset="-79"/>
            </a:endParaRPr>
          </a:p>
        </p:txBody>
      </p:sp>
    </p:spTree>
    <p:extLst>
      <p:ext uri="{BB962C8B-B14F-4D97-AF65-F5344CB8AC3E}">
        <p14:creationId xmlns:p14="http://schemas.microsoft.com/office/powerpoint/2010/main" val="5957120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Стрелка: пятиугольник 1">
            <a:extLst>
              <a:ext uri="{FF2B5EF4-FFF2-40B4-BE49-F238E27FC236}">
                <a16:creationId xmlns:a16="http://schemas.microsoft.com/office/drawing/2014/main" id="{4AB544FB-704E-4E23-A7FE-1AC37409ED15}"/>
              </a:ext>
            </a:extLst>
          </p:cNvPr>
          <p:cNvSpPr/>
          <p:nvPr/>
        </p:nvSpPr>
        <p:spPr>
          <a:xfrm>
            <a:off x="5505442" y="2576963"/>
            <a:ext cx="367331" cy="435625"/>
          </a:xfrm>
          <a:prstGeom prst="homePlate">
            <a:avLst/>
          </a:prstGeom>
          <a:solidFill>
            <a:srgbClr val="800080"/>
          </a:solidFill>
          <a:ln>
            <a:solidFill>
              <a:srgbClr val="80008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pic>
        <p:nvPicPr>
          <p:cNvPr id="20" name="Рисунок 19">
            <a:extLst>
              <a:ext uri="{FF2B5EF4-FFF2-40B4-BE49-F238E27FC236}">
                <a16:creationId xmlns:a16="http://schemas.microsoft.com/office/drawing/2014/main" id="{B6580E81-B8B3-45BC-A510-F585F223CBFC}"/>
              </a:ext>
            </a:extLst>
          </p:cNvPr>
          <p:cNvPicPr>
            <a:picLocks noChangeAspect="1"/>
          </p:cNvPicPr>
          <p:nvPr/>
        </p:nvPicPr>
        <p:blipFill rotWithShape="1">
          <a:blip r:embed="rId3">
            <a:extLst>
              <a:ext uri="{28A0092B-C50C-407E-A947-70E740481C1C}">
                <a14:useLocalDpi xmlns:a14="http://schemas.microsoft.com/office/drawing/2010/main" val="0"/>
              </a:ext>
            </a:extLst>
          </a:blip>
          <a:srcRect l="1" r="-16" b="26228"/>
          <a:stretch/>
        </p:blipFill>
        <p:spPr>
          <a:xfrm rot="16200000" flipH="1">
            <a:off x="-598708" y="1996824"/>
            <a:ext cx="3740850" cy="2552502"/>
          </a:xfrm>
          <a:prstGeom prst="rect">
            <a:avLst/>
          </a:prstGeom>
          <a:ln>
            <a:noFill/>
          </a:ln>
          <a:effectLst>
            <a:outerShdw blurRad="292100" dist="139700" dir="2700000" algn="tl" rotWithShape="0">
              <a:srgbClr val="333333">
                <a:alpha val="65000"/>
              </a:srgbClr>
            </a:outerShdw>
          </a:effectLst>
        </p:spPr>
      </p:pic>
      <p:pic>
        <p:nvPicPr>
          <p:cNvPr id="17" name="Рисунок 16">
            <a:extLst>
              <a:ext uri="{FF2B5EF4-FFF2-40B4-BE49-F238E27FC236}">
                <a16:creationId xmlns:a16="http://schemas.microsoft.com/office/drawing/2014/main" id="{E0B21CE7-4A8B-445E-9D4A-29C2D767621E}"/>
              </a:ext>
            </a:extLst>
          </p:cNvPr>
          <p:cNvPicPr>
            <a:picLocks noChangeAspect="1"/>
          </p:cNvPicPr>
          <p:nvPr/>
        </p:nvPicPr>
        <p:blipFill rotWithShape="1">
          <a:blip r:embed="rId3">
            <a:extLst>
              <a:ext uri="{28A0092B-C50C-407E-A947-70E740481C1C}">
                <a14:useLocalDpi xmlns:a14="http://schemas.microsoft.com/office/drawing/2010/main" val="0"/>
              </a:ext>
            </a:extLst>
          </a:blip>
          <a:srcRect l="2040" r="-15" b="26228"/>
          <a:stretch/>
        </p:blipFill>
        <p:spPr>
          <a:xfrm rot="5400000" flipH="1">
            <a:off x="4780926" y="791613"/>
            <a:ext cx="5143500" cy="3582647"/>
          </a:xfrm>
          <a:prstGeom prst="rect">
            <a:avLst/>
          </a:prstGeom>
          <a:ln>
            <a:noFill/>
          </a:ln>
          <a:effectLst>
            <a:outerShdw blurRad="292100" dist="139700" dir="2700000" algn="tl" rotWithShape="0">
              <a:srgbClr val="333333">
                <a:alpha val="65000"/>
              </a:srgbClr>
            </a:outerShdw>
          </a:effectLst>
        </p:spPr>
      </p:pic>
      <p:sp>
        <p:nvSpPr>
          <p:cNvPr id="6" name="Прямоугольник 5">
            <a:extLst>
              <a:ext uri="{FF2B5EF4-FFF2-40B4-BE49-F238E27FC236}">
                <a16:creationId xmlns:a16="http://schemas.microsoft.com/office/drawing/2014/main" id="{F3938894-9B8E-405F-AA89-A40E3BBC4B92}"/>
              </a:ext>
            </a:extLst>
          </p:cNvPr>
          <p:cNvSpPr/>
          <p:nvPr/>
        </p:nvSpPr>
        <p:spPr>
          <a:xfrm>
            <a:off x="5958154" y="2568074"/>
            <a:ext cx="2531706" cy="87860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ru-RU" b="1" dirty="0">
                <a:solidFill>
                  <a:srgbClr val="FFC000"/>
                </a:solidFill>
              </a:rPr>
              <a:t>130 000 </a:t>
            </a:r>
            <a:r>
              <a:rPr lang="en-US" b="1" dirty="0"/>
              <a:t>rubbles</a:t>
            </a:r>
            <a:endParaRPr lang="ru-RU" b="1" dirty="0"/>
          </a:p>
          <a:p>
            <a:r>
              <a:rPr lang="ru-RU" b="1" dirty="0">
                <a:solidFill>
                  <a:srgbClr val="FFC000"/>
                </a:solidFill>
              </a:rPr>
              <a:t>30 </a:t>
            </a:r>
            <a:r>
              <a:rPr lang="en-US" b="1" dirty="0">
                <a:solidFill>
                  <a:schemeClr val="bg1"/>
                </a:solidFill>
              </a:rPr>
              <a:t>places</a:t>
            </a:r>
            <a:endParaRPr lang="ru-RU" b="1" dirty="0"/>
          </a:p>
          <a:p>
            <a:r>
              <a:rPr lang="ru-RU" b="1" dirty="0">
                <a:solidFill>
                  <a:srgbClr val="FFC000"/>
                </a:solidFill>
              </a:rPr>
              <a:t>35</a:t>
            </a:r>
            <a:r>
              <a:rPr lang="ru-RU" b="1" dirty="0"/>
              <a:t> </a:t>
            </a:r>
            <a:r>
              <a:rPr lang="en-US" b="1" dirty="0"/>
              <a:t>M</a:t>
            </a:r>
            <a:r>
              <a:rPr lang="ru-RU" b="1" dirty="0"/>
              <a:t>.</a:t>
            </a:r>
            <a:r>
              <a:rPr lang="en-US" b="1" dirty="0"/>
              <a:t>D</a:t>
            </a:r>
            <a:r>
              <a:rPr lang="ru-RU" b="1" dirty="0"/>
              <a:t>.</a:t>
            </a:r>
            <a:r>
              <a:rPr lang="en-US" b="1" dirty="0"/>
              <a:t> programs</a:t>
            </a:r>
            <a:endParaRPr lang="ru-RU" b="1" dirty="0"/>
          </a:p>
        </p:txBody>
      </p:sp>
      <p:sp>
        <p:nvSpPr>
          <p:cNvPr id="16" name="Объект 2">
            <a:extLst>
              <a:ext uri="{FF2B5EF4-FFF2-40B4-BE49-F238E27FC236}">
                <a16:creationId xmlns:a16="http://schemas.microsoft.com/office/drawing/2014/main" id="{5535DA6C-76AE-4508-9EA5-A4AE060AC2B9}"/>
              </a:ext>
            </a:extLst>
          </p:cNvPr>
          <p:cNvSpPr txBox="1">
            <a:spLocks/>
          </p:cNvSpPr>
          <p:nvPr/>
        </p:nvSpPr>
        <p:spPr>
          <a:xfrm>
            <a:off x="4572000" y="728997"/>
            <a:ext cx="4356589" cy="1662241"/>
          </a:xfrm>
          <a:prstGeom prst="rect">
            <a:avLst/>
          </a:prstGeom>
          <a:solidFill>
            <a:schemeClr val="accent1">
              <a:lumMod val="50000"/>
            </a:schemeClr>
          </a:solidFill>
          <a:ln w="28575">
            <a:solidFill>
              <a:srgbClr val="006699"/>
            </a:solidFill>
          </a:ln>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pPr>
            <a:r>
              <a:rPr lang="ru-RU" sz="7200" b="1" u="sng" dirty="0">
                <a:solidFill>
                  <a:srgbClr val="FFC000"/>
                </a:solidFill>
                <a:cs typeface="Times New Roman" panose="02020603050405020304" pitchFamily="18" charset="0"/>
              </a:rPr>
              <a:t>«</a:t>
            </a:r>
            <a:r>
              <a:rPr lang="en-US" sz="7200" b="1" u="sng" dirty="0">
                <a:solidFill>
                  <a:srgbClr val="FFC000"/>
                </a:solidFill>
                <a:cs typeface="Times New Roman" panose="02020603050405020304" pitchFamily="18" charset="0"/>
              </a:rPr>
              <a:t>Project Yourself</a:t>
            </a:r>
            <a:r>
              <a:rPr lang="ru-RU" sz="7200" b="1" u="sng" dirty="0">
                <a:solidFill>
                  <a:srgbClr val="FFC000"/>
                </a:solidFill>
                <a:cs typeface="Times New Roman" panose="02020603050405020304" pitchFamily="18" charset="0"/>
              </a:rPr>
              <a:t>» </a:t>
            </a:r>
            <a:r>
              <a:rPr lang="ru-RU" sz="7200" dirty="0">
                <a:solidFill>
                  <a:srgbClr val="FFC000"/>
                </a:solidFill>
                <a:cs typeface="Times New Roman" panose="02020603050405020304" pitchFamily="18" charset="0"/>
              </a:rPr>
              <a:t>- </a:t>
            </a:r>
          </a:p>
          <a:p>
            <a:pPr>
              <a:lnSpc>
                <a:spcPct val="120000"/>
              </a:lnSpc>
            </a:pPr>
            <a:r>
              <a:rPr lang="en-US" sz="7200" b="1" dirty="0">
                <a:solidFill>
                  <a:schemeClr val="bg1"/>
                </a:solidFill>
                <a:cs typeface="Times New Roman" panose="02020603050405020304" pitchFamily="18" charset="0"/>
              </a:rPr>
              <a:t>This is </a:t>
            </a:r>
            <a:r>
              <a:rPr lang="en-US" sz="7200" b="1" dirty="0">
                <a:solidFill>
                  <a:srgbClr val="FFC000"/>
                </a:solidFill>
                <a:cs typeface="Times New Roman" panose="02020603050405020304" pitchFamily="18" charset="0"/>
              </a:rPr>
              <a:t>not only </a:t>
            </a:r>
            <a:r>
              <a:rPr lang="en-US" sz="7200" b="1" dirty="0">
                <a:solidFill>
                  <a:schemeClr val="bg1"/>
                </a:solidFill>
                <a:cs typeface="Times New Roman" panose="02020603050405020304" pitchFamily="18" charset="0"/>
              </a:rPr>
              <a:t>a master's degree program, </a:t>
            </a:r>
            <a:r>
              <a:rPr lang="en-US" sz="7200" b="1" dirty="0">
                <a:solidFill>
                  <a:srgbClr val="FFC000"/>
                </a:solidFill>
                <a:cs typeface="Times New Roman" panose="02020603050405020304" pitchFamily="18" charset="0"/>
              </a:rPr>
              <a:t>but also </a:t>
            </a:r>
            <a:r>
              <a:rPr lang="en-US" sz="7200" b="1" dirty="0">
                <a:solidFill>
                  <a:schemeClr val="bg1"/>
                </a:solidFill>
                <a:cs typeface="Times New Roman" panose="02020603050405020304" pitchFamily="18" charset="0"/>
              </a:rPr>
              <a:t>participation in the implementation of a </a:t>
            </a:r>
            <a:r>
              <a:rPr lang="en-US" sz="7200" b="1" dirty="0">
                <a:solidFill>
                  <a:srgbClr val="FFC000"/>
                </a:solidFill>
                <a:cs typeface="Times New Roman" panose="02020603050405020304" pitchFamily="18" charset="0"/>
              </a:rPr>
              <a:t>joint international interdisciplinary project</a:t>
            </a:r>
            <a:r>
              <a:rPr lang="ru-RU" sz="7200" b="1" dirty="0">
                <a:solidFill>
                  <a:srgbClr val="FFC000"/>
                </a:solidFill>
                <a:cs typeface="Times New Roman" panose="02020603050405020304" pitchFamily="18" charset="0"/>
              </a:rPr>
              <a:t>.</a:t>
            </a:r>
          </a:p>
          <a:p>
            <a:pPr algn="just"/>
            <a:endParaRPr lang="ru-RU" dirty="0">
              <a:solidFill>
                <a:schemeClr val="accent1">
                  <a:lumMod val="75000"/>
                </a:schemeClr>
              </a:solidFill>
              <a:latin typeface="Times New Roman" panose="02020603050405020304" pitchFamily="18" charset="0"/>
              <a:cs typeface="Times New Roman" panose="02020603050405020304" pitchFamily="18" charset="0"/>
            </a:endParaRPr>
          </a:p>
        </p:txBody>
      </p:sp>
      <p:sp>
        <p:nvSpPr>
          <p:cNvPr id="13" name="Rectangle 4">
            <a:extLst>
              <a:ext uri="{FF2B5EF4-FFF2-40B4-BE49-F238E27FC236}">
                <a16:creationId xmlns:a16="http://schemas.microsoft.com/office/drawing/2014/main" id="{C8054859-A72A-45D8-ACCF-0B7EBB647A9D}"/>
              </a:ext>
            </a:extLst>
          </p:cNvPr>
          <p:cNvSpPr/>
          <p:nvPr/>
        </p:nvSpPr>
        <p:spPr>
          <a:xfrm>
            <a:off x="6026046" y="140395"/>
            <a:ext cx="3117954" cy="314166"/>
          </a:xfrm>
          <a:prstGeom prst="rect">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solidFill>
                  <a:schemeClr val="bg1"/>
                </a:solidFill>
              </a:rPr>
              <a:t>Grant programs. BRIEFLY ABOUT.</a:t>
            </a:r>
            <a:endParaRPr lang="en-US" sz="1600" b="1" dirty="0"/>
          </a:p>
        </p:txBody>
      </p:sp>
      <p:pic>
        <p:nvPicPr>
          <p:cNvPr id="14" name="Picture 3" descr="logo_RUDN_en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2750" y="186617"/>
            <a:ext cx="1055962" cy="314166"/>
          </a:xfrm>
          <a:prstGeom prst="rect">
            <a:avLst/>
          </a:prstGeom>
        </p:spPr>
      </p:pic>
      <p:sp>
        <p:nvSpPr>
          <p:cNvPr id="18" name="Объект 2">
            <a:extLst>
              <a:ext uri="{FF2B5EF4-FFF2-40B4-BE49-F238E27FC236}">
                <a16:creationId xmlns:a16="http://schemas.microsoft.com/office/drawing/2014/main" id="{20A96A4F-672B-4BAF-9FD8-C80114E9F086}"/>
              </a:ext>
            </a:extLst>
          </p:cNvPr>
          <p:cNvSpPr txBox="1">
            <a:spLocks/>
          </p:cNvSpPr>
          <p:nvPr/>
        </p:nvSpPr>
        <p:spPr>
          <a:xfrm>
            <a:off x="142750" y="715882"/>
            <a:ext cx="4020066" cy="1685666"/>
          </a:xfrm>
          <a:prstGeom prst="rect">
            <a:avLst/>
          </a:prstGeom>
          <a:solidFill>
            <a:schemeClr val="accent1">
              <a:lumMod val="50000"/>
            </a:schemeClr>
          </a:solidFill>
          <a:ln w="28575">
            <a:solidFill>
              <a:srgbClr val="006699"/>
            </a:solidFill>
          </a:ln>
        </p:spPr>
        <p:txBody>
          <a:bodyPr vert="horz" lIns="91440" tIns="45720" rIns="91440" bIns="45720" rtlCol="0">
            <a:normAutofit fontScale="250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ct val="120000"/>
              </a:lnSpc>
            </a:pPr>
            <a:r>
              <a:rPr lang="ru-RU" sz="7200" b="1" u="sng" dirty="0">
                <a:solidFill>
                  <a:srgbClr val="FFC000"/>
                </a:solidFill>
                <a:cs typeface="Times New Roman" panose="02020603050405020304" pitchFamily="18" charset="0"/>
              </a:rPr>
              <a:t>«</a:t>
            </a:r>
            <a:r>
              <a:rPr lang="en-US" sz="7200" b="1" u="sng" dirty="0">
                <a:solidFill>
                  <a:srgbClr val="FFC000"/>
                </a:solidFill>
                <a:cs typeface="Times New Roman" panose="02020603050405020304" pitchFamily="18" charset="0"/>
              </a:rPr>
              <a:t>Be Master</a:t>
            </a:r>
            <a:r>
              <a:rPr lang="ru-RU" sz="7200" b="1" u="sng" dirty="0">
                <a:solidFill>
                  <a:srgbClr val="FFC000"/>
                </a:solidFill>
                <a:cs typeface="Times New Roman" panose="02020603050405020304" pitchFamily="18" charset="0"/>
              </a:rPr>
              <a:t>» </a:t>
            </a:r>
            <a:r>
              <a:rPr lang="ru-RU" sz="7200" dirty="0">
                <a:solidFill>
                  <a:srgbClr val="FFC000"/>
                </a:solidFill>
                <a:cs typeface="Times New Roman" panose="02020603050405020304" pitchFamily="18" charset="0"/>
              </a:rPr>
              <a:t>- </a:t>
            </a:r>
          </a:p>
          <a:p>
            <a:pPr>
              <a:lnSpc>
                <a:spcPct val="120000"/>
              </a:lnSpc>
            </a:pPr>
            <a:endParaRPr lang="en-US" sz="4800" dirty="0">
              <a:solidFill>
                <a:schemeClr val="accent1">
                  <a:lumMod val="50000"/>
                </a:schemeClr>
              </a:solidFill>
              <a:latin typeface="Times New Roman" panose="02020603050405020304" pitchFamily="18" charset="0"/>
              <a:cs typeface="Times New Roman" panose="02020603050405020304" pitchFamily="18" charset="0"/>
            </a:endParaRPr>
          </a:p>
          <a:p>
            <a:pPr>
              <a:lnSpc>
                <a:spcPct val="120000"/>
              </a:lnSpc>
            </a:pPr>
            <a:r>
              <a:rPr lang="en-US" sz="6600" dirty="0">
                <a:solidFill>
                  <a:schemeClr val="accent1">
                    <a:lumMod val="50000"/>
                  </a:schemeClr>
                </a:solidFill>
                <a:latin typeface="Times New Roman" panose="02020603050405020304" pitchFamily="18" charset="0"/>
                <a:cs typeface="Times New Roman" panose="02020603050405020304" pitchFamily="18" charset="0"/>
              </a:rPr>
              <a:t>a </a:t>
            </a:r>
            <a:r>
              <a:rPr lang="en-US" sz="7200" b="1" dirty="0">
                <a:solidFill>
                  <a:schemeClr val="bg1"/>
                </a:solidFill>
                <a:cs typeface="Times New Roman" panose="02020603050405020304" pitchFamily="18" charset="0"/>
              </a:rPr>
              <a:t>grant support for the foreign citizens, who are being enrolled for the master’s degrees of the RUDN</a:t>
            </a:r>
            <a:r>
              <a:rPr lang="en-US" sz="6600" dirty="0">
                <a:solidFill>
                  <a:schemeClr val="accent1">
                    <a:lumMod val="50000"/>
                  </a:schemeClr>
                </a:solidFill>
                <a:latin typeface="Times New Roman" panose="02020603050405020304" pitchFamily="18" charset="0"/>
                <a:cs typeface="Times New Roman" panose="02020603050405020304" pitchFamily="18" charset="0"/>
              </a:rPr>
              <a:t>. </a:t>
            </a:r>
          </a:p>
        </p:txBody>
      </p:sp>
      <p:sp>
        <p:nvSpPr>
          <p:cNvPr id="19" name="Прямоугольник 18">
            <a:extLst>
              <a:ext uri="{FF2B5EF4-FFF2-40B4-BE49-F238E27FC236}">
                <a16:creationId xmlns:a16="http://schemas.microsoft.com/office/drawing/2014/main" id="{B601B79C-2034-44F3-92B9-96C733A0348D}"/>
              </a:ext>
            </a:extLst>
          </p:cNvPr>
          <p:cNvSpPr/>
          <p:nvPr/>
        </p:nvSpPr>
        <p:spPr>
          <a:xfrm>
            <a:off x="733115" y="2579261"/>
            <a:ext cx="2488011" cy="878602"/>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ru-RU" b="1" dirty="0">
                <a:solidFill>
                  <a:srgbClr val="FFC000"/>
                </a:solidFill>
              </a:rPr>
              <a:t>100 000 </a:t>
            </a:r>
            <a:r>
              <a:rPr lang="en-US" b="1" dirty="0"/>
              <a:t>rubbles</a:t>
            </a:r>
            <a:endParaRPr lang="ru-RU" b="1" dirty="0"/>
          </a:p>
          <a:p>
            <a:r>
              <a:rPr lang="ru-RU" b="1" dirty="0">
                <a:solidFill>
                  <a:srgbClr val="FFC000"/>
                </a:solidFill>
              </a:rPr>
              <a:t>41 </a:t>
            </a:r>
            <a:r>
              <a:rPr lang="en-US" b="1" dirty="0">
                <a:solidFill>
                  <a:schemeClr val="bg1"/>
                </a:solidFill>
              </a:rPr>
              <a:t>places</a:t>
            </a:r>
            <a:endParaRPr lang="ru-RU" b="1" dirty="0">
              <a:solidFill>
                <a:schemeClr val="bg1"/>
              </a:solidFill>
            </a:endParaRPr>
          </a:p>
          <a:p>
            <a:r>
              <a:rPr lang="ru-RU" b="1" dirty="0">
                <a:solidFill>
                  <a:srgbClr val="FFC000"/>
                </a:solidFill>
              </a:rPr>
              <a:t>20</a:t>
            </a:r>
            <a:r>
              <a:rPr lang="ru-RU" b="1" dirty="0"/>
              <a:t> </a:t>
            </a:r>
            <a:r>
              <a:rPr lang="en-US" b="1" dirty="0"/>
              <a:t>M</a:t>
            </a:r>
            <a:r>
              <a:rPr lang="ru-RU" b="1" dirty="0"/>
              <a:t>.</a:t>
            </a:r>
            <a:r>
              <a:rPr lang="en-US" b="1" dirty="0"/>
              <a:t>D</a:t>
            </a:r>
            <a:r>
              <a:rPr lang="ru-RU" b="1" dirty="0"/>
              <a:t>.</a:t>
            </a:r>
            <a:r>
              <a:rPr lang="en-US" b="1" dirty="0"/>
              <a:t> programs</a:t>
            </a:r>
            <a:endParaRPr lang="ru-RU" b="1" dirty="0"/>
          </a:p>
        </p:txBody>
      </p:sp>
      <p:sp>
        <p:nvSpPr>
          <p:cNvPr id="21" name="Прямоугольник 20">
            <a:extLst>
              <a:ext uri="{FF2B5EF4-FFF2-40B4-BE49-F238E27FC236}">
                <a16:creationId xmlns:a16="http://schemas.microsoft.com/office/drawing/2014/main" id="{101B2F5F-DAB6-4699-9D9A-3D44E2090D96}"/>
              </a:ext>
            </a:extLst>
          </p:cNvPr>
          <p:cNvSpPr/>
          <p:nvPr/>
        </p:nvSpPr>
        <p:spPr>
          <a:xfrm>
            <a:off x="524278" y="3561460"/>
            <a:ext cx="8177135" cy="1507713"/>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1600" b="1" dirty="0">
                <a:solidFill>
                  <a:srgbClr val="FFC000"/>
                </a:solidFill>
              </a:rPr>
              <a:t>MANDATORY CONDITIONS</a:t>
            </a:r>
            <a:r>
              <a:rPr lang="ru-RU" sz="1600" b="1" dirty="0">
                <a:solidFill>
                  <a:srgbClr val="FFC000"/>
                </a:solidFill>
              </a:rPr>
              <a:t>:</a:t>
            </a:r>
          </a:p>
          <a:p>
            <a:pPr algn="just"/>
            <a:r>
              <a:rPr lang="en-US" sz="1600" b="1" dirty="0">
                <a:solidFill>
                  <a:schemeClr val="bg1"/>
                </a:solidFill>
                <a:cs typeface="Times New Roman" panose="02020603050405020304" pitchFamily="18" charset="0"/>
              </a:rPr>
              <a:t>Level of studying</a:t>
            </a:r>
            <a:r>
              <a:rPr lang="ru-RU" sz="1600" b="1" dirty="0">
                <a:solidFill>
                  <a:schemeClr val="bg1"/>
                </a:solidFill>
                <a:cs typeface="Times New Roman" panose="02020603050405020304" pitchFamily="18" charset="0"/>
              </a:rPr>
              <a:t> – </a:t>
            </a:r>
            <a:r>
              <a:rPr lang="en-US" sz="1600" b="1" dirty="0">
                <a:solidFill>
                  <a:srgbClr val="FFC000"/>
                </a:solidFill>
                <a:cs typeface="Times New Roman" panose="02020603050405020304" pitchFamily="18" charset="0"/>
              </a:rPr>
              <a:t>Master</a:t>
            </a:r>
            <a:r>
              <a:rPr lang="ru-RU" sz="1600" b="1" dirty="0">
                <a:solidFill>
                  <a:srgbClr val="FFC000"/>
                </a:solidFill>
                <a:cs typeface="Times New Roman" panose="02020603050405020304" pitchFamily="18" charset="0"/>
              </a:rPr>
              <a:t> (</a:t>
            </a:r>
            <a:r>
              <a:rPr lang="en-US" sz="1600" b="1" dirty="0">
                <a:solidFill>
                  <a:srgbClr val="FFC000"/>
                </a:solidFill>
                <a:cs typeface="Times New Roman" panose="02020603050405020304" pitchFamily="18" charset="0"/>
              </a:rPr>
              <a:t>Contract</a:t>
            </a:r>
            <a:r>
              <a:rPr lang="ru-RU" sz="1600" b="1" dirty="0">
                <a:solidFill>
                  <a:srgbClr val="FFC000"/>
                </a:solidFill>
                <a:cs typeface="Times New Roman" panose="02020603050405020304" pitchFamily="18" charset="0"/>
              </a:rPr>
              <a:t>)</a:t>
            </a:r>
          </a:p>
          <a:p>
            <a:pPr algn="just"/>
            <a:r>
              <a:rPr lang="en-US" sz="1600" b="1" dirty="0">
                <a:solidFill>
                  <a:schemeClr val="bg1"/>
                </a:solidFill>
                <a:cs typeface="Times New Roman" panose="02020603050405020304" pitchFamily="18" charset="0"/>
              </a:rPr>
              <a:t>Getting a grant </a:t>
            </a:r>
            <a:r>
              <a:rPr lang="ru-RU" sz="1600" b="1" dirty="0">
                <a:solidFill>
                  <a:schemeClr val="bg1"/>
                </a:solidFill>
                <a:cs typeface="Times New Roman" panose="02020603050405020304" pitchFamily="18" charset="0"/>
              </a:rPr>
              <a:t>- </a:t>
            </a:r>
            <a:r>
              <a:rPr lang="en-US" sz="1600" b="1" dirty="0">
                <a:solidFill>
                  <a:schemeClr val="bg1"/>
                </a:solidFill>
                <a:cs typeface="Times New Roman" panose="02020603050405020304" pitchFamily="18" charset="0"/>
              </a:rPr>
              <a:t>based on the results of the </a:t>
            </a:r>
            <a:r>
              <a:rPr lang="en-US" sz="1600" b="1" dirty="0">
                <a:solidFill>
                  <a:srgbClr val="FFC000"/>
                </a:solidFill>
                <a:cs typeface="Times New Roman" panose="02020603050405020304" pitchFamily="18" charset="0"/>
              </a:rPr>
              <a:t>Portfolio Competition</a:t>
            </a:r>
            <a:endParaRPr lang="ru-RU" sz="1600" b="1" dirty="0">
              <a:solidFill>
                <a:srgbClr val="FFC000"/>
              </a:solidFill>
              <a:cs typeface="Times New Roman" panose="02020603050405020304" pitchFamily="18" charset="0"/>
            </a:endParaRPr>
          </a:p>
          <a:p>
            <a:pPr algn="just"/>
            <a:r>
              <a:rPr lang="en-US" sz="1600" b="1" dirty="0">
                <a:solidFill>
                  <a:schemeClr val="bg1"/>
                </a:solidFill>
                <a:cs typeface="Times New Roman" panose="02020603050405020304" pitchFamily="18" charset="0"/>
              </a:rPr>
              <a:t>Target audience</a:t>
            </a:r>
            <a:r>
              <a:rPr lang="ru-RU" sz="1600" b="1" dirty="0">
                <a:solidFill>
                  <a:schemeClr val="bg1"/>
                </a:solidFill>
                <a:cs typeface="Times New Roman" panose="02020603050405020304" pitchFamily="18" charset="0"/>
              </a:rPr>
              <a:t>– </a:t>
            </a:r>
            <a:r>
              <a:rPr lang="en-US" sz="1600" b="1" dirty="0">
                <a:solidFill>
                  <a:srgbClr val="FFC000"/>
                </a:solidFill>
                <a:cs typeface="Times New Roman" panose="02020603050405020304" pitchFamily="18" charset="0"/>
              </a:rPr>
              <a:t>only foreign citizens who have a higher education document confirming the level of professional education </a:t>
            </a:r>
            <a:r>
              <a:rPr lang="en-US" sz="1600" b="1" dirty="0">
                <a:solidFill>
                  <a:schemeClr val="bg1"/>
                </a:solidFill>
                <a:cs typeface="Times New Roman" panose="02020603050405020304" pitchFamily="18" charset="0"/>
              </a:rPr>
              <a:t>with a bachelor's, specialist's, certified specialist's or master's degree </a:t>
            </a:r>
            <a:r>
              <a:rPr lang="ru-RU" sz="1600" b="1" dirty="0">
                <a:solidFill>
                  <a:schemeClr val="bg1"/>
                </a:solidFill>
                <a:cs typeface="Times New Roman" panose="02020603050405020304" pitchFamily="18" charset="0"/>
              </a:rPr>
              <a:t> </a:t>
            </a:r>
            <a:r>
              <a:rPr lang="en-US" sz="1600" b="1" dirty="0">
                <a:solidFill>
                  <a:schemeClr val="bg1"/>
                </a:solidFill>
                <a:cs typeface="Times New Roman" panose="02020603050405020304" pitchFamily="18" charset="0"/>
              </a:rPr>
              <a:t>can take part in the competition  </a:t>
            </a:r>
            <a:r>
              <a:rPr lang="en-US" sz="1600" b="1" dirty="0">
                <a:solidFill>
                  <a:srgbClr val="F9BFEE"/>
                </a:solidFill>
                <a:cs typeface="Times New Roman" panose="02020603050405020304" pitchFamily="18" charset="0"/>
              </a:rPr>
              <a:t>(all universities except  RUDN).</a:t>
            </a:r>
          </a:p>
        </p:txBody>
      </p:sp>
      <p:sp>
        <p:nvSpPr>
          <p:cNvPr id="22" name="Slide Number Placeholder 4">
            <a:extLst>
              <a:ext uri="{FF2B5EF4-FFF2-40B4-BE49-F238E27FC236}">
                <a16:creationId xmlns:a16="http://schemas.microsoft.com/office/drawing/2014/main" id="{86F4ACB3-7CEC-42C0-AC35-604B6D57C6B2}"/>
              </a:ext>
            </a:extLst>
          </p:cNvPr>
          <p:cNvSpPr>
            <a:spLocks noGrp="1"/>
          </p:cNvSpPr>
          <p:nvPr>
            <p:ph type="sldNum" sz="quarter" idx="12"/>
          </p:nvPr>
        </p:nvSpPr>
        <p:spPr>
          <a:xfrm>
            <a:off x="8786473" y="4890350"/>
            <a:ext cx="531732" cy="273844"/>
          </a:xfrm>
        </p:spPr>
        <p:txBody>
          <a:bodyPr/>
          <a:lstStyle/>
          <a:p>
            <a:pPr algn="ctr"/>
            <a:fld id="{897B1AD0-CEE0-234F-8740-2B05DEBC40E6}" type="slidenum">
              <a:rPr lang="en-US" sz="1400" b="1">
                <a:solidFill>
                  <a:schemeClr val="tx2">
                    <a:lumMod val="50000"/>
                  </a:schemeClr>
                </a:solidFill>
                <a:latin typeface="Trebuchet MS"/>
                <a:cs typeface="Trebuchet MS"/>
              </a:rPr>
              <a:pPr algn="ctr"/>
              <a:t>2</a:t>
            </a:fld>
            <a:endParaRPr lang="en-US" sz="1400" b="1" dirty="0">
              <a:solidFill>
                <a:schemeClr val="tx2">
                  <a:lumMod val="50000"/>
                </a:schemeClr>
              </a:solidFill>
              <a:latin typeface="Trebuchet MS"/>
              <a:cs typeface="Trebuchet MS"/>
            </a:endParaRPr>
          </a:p>
        </p:txBody>
      </p:sp>
      <p:sp>
        <p:nvSpPr>
          <p:cNvPr id="26" name="Прямоугольник 25">
            <a:extLst>
              <a:ext uri="{FF2B5EF4-FFF2-40B4-BE49-F238E27FC236}">
                <a16:creationId xmlns:a16="http://schemas.microsoft.com/office/drawing/2014/main" id="{30B86616-F61B-4BE3-8333-A79E41E771CC}"/>
              </a:ext>
            </a:extLst>
          </p:cNvPr>
          <p:cNvSpPr/>
          <p:nvPr/>
        </p:nvSpPr>
        <p:spPr>
          <a:xfrm>
            <a:off x="3805122" y="2582937"/>
            <a:ext cx="1582026" cy="435625"/>
          </a:xfrm>
          <a:prstGeom prst="rect">
            <a:avLst/>
          </a:prstGeom>
          <a:gradFill flip="none" rotWithShape="1">
            <a:gsLst>
              <a:gs pos="0">
                <a:srgbClr val="711571">
                  <a:shade val="30000"/>
                  <a:satMod val="115000"/>
                </a:srgbClr>
              </a:gs>
              <a:gs pos="50000">
                <a:srgbClr val="711571">
                  <a:shade val="67500"/>
                  <a:satMod val="115000"/>
                </a:srgbClr>
              </a:gs>
              <a:gs pos="100000">
                <a:srgbClr val="711571">
                  <a:shade val="100000"/>
                  <a:satMod val="115000"/>
                </a:srgbClr>
              </a:gs>
            </a:gsLst>
            <a:path path="circle">
              <a:fillToRect l="50000" t="50000" r="50000" b="50000"/>
            </a:path>
            <a:tileRect/>
          </a:gradFill>
          <a:ln>
            <a:solidFill>
              <a:srgbClr val="80008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000" b="1" dirty="0">
                <a:solidFill>
                  <a:schemeClr val="bg1"/>
                </a:solidFill>
              </a:rPr>
              <a:t>! </a:t>
            </a:r>
            <a:r>
              <a:rPr lang="en-US" sz="2000" b="1" dirty="0">
                <a:solidFill>
                  <a:schemeClr val="bg1"/>
                </a:solidFill>
              </a:rPr>
              <a:t>DISCOUNT</a:t>
            </a:r>
            <a:r>
              <a:rPr lang="ru-RU" sz="2000" b="1" dirty="0">
                <a:solidFill>
                  <a:schemeClr val="bg1"/>
                </a:solidFill>
              </a:rPr>
              <a:t> !</a:t>
            </a:r>
          </a:p>
        </p:txBody>
      </p:sp>
      <p:sp>
        <p:nvSpPr>
          <p:cNvPr id="27" name="Стрелка: пятиугольник 26">
            <a:extLst>
              <a:ext uri="{FF2B5EF4-FFF2-40B4-BE49-F238E27FC236}">
                <a16:creationId xmlns:a16="http://schemas.microsoft.com/office/drawing/2014/main" id="{B0708062-DB39-4D5C-843B-549A04C7A91A}"/>
              </a:ext>
            </a:extLst>
          </p:cNvPr>
          <p:cNvSpPr/>
          <p:nvPr/>
        </p:nvSpPr>
        <p:spPr>
          <a:xfrm flipH="1">
            <a:off x="3285618" y="2576963"/>
            <a:ext cx="391071" cy="435625"/>
          </a:xfrm>
          <a:prstGeom prst="homePlate">
            <a:avLst/>
          </a:prstGeom>
          <a:solidFill>
            <a:srgbClr val="800080"/>
          </a:solidFill>
          <a:ln>
            <a:solidFill>
              <a:srgbClr val="800080"/>
            </a:solid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903544957"/>
      </p:ext>
    </p:extLst>
  </p:cSld>
  <p:clrMapOvr>
    <a:masterClrMapping/>
  </p:clrMapOvr>
  <mc:AlternateContent xmlns:mc="http://schemas.openxmlformats.org/markup-compatibility/2006" xmlns:p14="http://schemas.microsoft.com/office/powerpoint/2010/main">
    <mc:Choice Requires="p14">
      <p:transition p14:dur="0" advTm="2000"/>
    </mc:Choice>
    <mc:Fallback xmlns="">
      <p:transition advTm="2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Рисунок 28">
            <a:extLst>
              <a:ext uri="{FF2B5EF4-FFF2-40B4-BE49-F238E27FC236}">
                <a16:creationId xmlns:a16="http://schemas.microsoft.com/office/drawing/2014/main" id="{227ABAE4-AB25-49D9-B3F4-10FC32BA1B66}"/>
              </a:ext>
            </a:extLst>
          </p:cNvPr>
          <p:cNvPicPr>
            <a:picLocks noChangeAspect="1"/>
          </p:cNvPicPr>
          <p:nvPr/>
        </p:nvPicPr>
        <p:blipFill rotWithShape="1">
          <a:blip r:embed="rId3">
            <a:extLst>
              <a:ext uri="{28A0092B-C50C-407E-A947-70E740481C1C}">
                <a14:useLocalDpi xmlns:a14="http://schemas.microsoft.com/office/drawing/2010/main" val="0"/>
              </a:ext>
            </a:extLst>
          </a:blip>
          <a:srcRect l="2" t="10297" r="-17" b="26228"/>
          <a:stretch/>
        </p:blipFill>
        <p:spPr>
          <a:xfrm rot="16200000" flipH="1">
            <a:off x="-772301" y="778575"/>
            <a:ext cx="3740850" cy="2196249"/>
          </a:xfrm>
          <a:prstGeom prst="rect">
            <a:avLst/>
          </a:prstGeom>
          <a:ln>
            <a:noFill/>
          </a:ln>
          <a:effectLst>
            <a:outerShdw blurRad="292100" dist="139700" dir="2700000" algn="tl" rotWithShape="0">
              <a:srgbClr val="333333">
                <a:alpha val="65000"/>
              </a:srgbClr>
            </a:outerShdw>
          </a:effectLst>
        </p:spPr>
      </p:pic>
      <p:pic>
        <p:nvPicPr>
          <p:cNvPr id="19" name="Рисунок 18">
            <a:extLst>
              <a:ext uri="{FF2B5EF4-FFF2-40B4-BE49-F238E27FC236}">
                <a16:creationId xmlns:a16="http://schemas.microsoft.com/office/drawing/2014/main" id="{4E29D392-6103-414B-A32F-0AF4DF2C9B8E}"/>
              </a:ext>
            </a:extLst>
          </p:cNvPr>
          <p:cNvPicPr>
            <a:picLocks noChangeAspect="1"/>
          </p:cNvPicPr>
          <p:nvPr/>
        </p:nvPicPr>
        <p:blipFill rotWithShape="1">
          <a:blip r:embed="rId3">
            <a:extLst>
              <a:ext uri="{28A0092B-C50C-407E-A947-70E740481C1C}">
                <a14:useLocalDpi xmlns:a14="http://schemas.microsoft.com/office/drawing/2010/main" val="0"/>
              </a:ext>
            </a:extLst>
          </a:blip>
          <a:srcRect l="1" r="-16" b="26228"/>
          <a:stretch/>
        </p:blipFill>
        <p:spPr>
          <a:xfrm rot="5400000" flipH="1">
            <a:off x="5155889" y="1155390"/>
            <a:ext cx="5137226" cy="2838994"/>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a:xfrm>
            <a:off x="8730630" y="4882199"/>
            <a:ext cx="418382" cy="273844"/>
          </a:xfrm>
        </p:spPr>
        <p:txBody>
          <a:bodyPr/>
          <a:lstStyle/>
          <a:p>
            <a:pPr algn="ctr"/>
            <a:fld id="{897B1AD0-CEE0-234F-8740-2B05DEBC40E6}" type="slidenum">
              <a:rPr lang="en-US" smtClean="0">
                <a:solidFill>
                  <a:srgbClr val="008000"/>
                </a:solidFill>
                <a:latin typeface="Trebuchet MS"/>
                <a:cs typeface="Trebuchet MS"/>
              </a:rPr>
              <a:pPr algn="ctr"/>
              <a:t>3</a:t>
            </a:fld>
            <a:endParaRPr lang="en-US" dirty="0">
              <a:solidFill>
                <a:srgbClr val="008000"/>
              </a:solidFill>
              <a:latin typeface="Trebuchet MS"/>
              <a:cs typeface="Trebuchet MS"/>
            </a:endParaRPr>
          </a:p>
        </p:txBody>
      </p:sp>
      <p:sp>
        <p:nvSpPr>
          <p:cNvPr id="15" name="Заголовок 1">
            <a:extLst>
              <a:ext uri="{FF2B5EF4-FFF2-40B4-BE49-F238E27FC236}">
                <a16:creationId xmlns:a16="http://schemas.microsoft.com/office/drawing/2014/main" id="{7AC48175-85C4-4255-B75E-3297DAB1298C}"/>
              </a:ext>
            </a:extLst>
          </p:cNvPr>
          <p:cNvSpPr txBox="1">
            <a:spLocks/>
          </p:cNvSpPr>
          <p:nvPr/>
        </p:nvSpPr>
        <p:spPr>
          <a:xfrm>
            <a:off x="1" y="149774"/>
            <a:ext cx="3452191" cy="3975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ru-RU" sz="1800" b="1" dirty="0">
              <a:solidFill>
                <a:srgbClr val="C00000"/>
              </a:solidFill>
              <a:latin typeface="Times New Roman" panose="02020603050405020304" pitchFamily="18" charset="0"/>
              <a:cs typeface="Times New Roman" panose="02020603050405020304" pitchFamily="18" charset="0"/>
            </a:endParaRPr>
          </a:p>
        </p:txBody>
      </p:sp>
      <p:sp>
        <p:nvSpPr>
          <p:cNvPr id="10" name="Прямоугольник 9">
            <a:extLst>
              <a:ext uri="{FF2B5EF4-FFF2-40B4-BE49-F238E27FC236}">
                <a16:creationId xmlns:a16="http://schemas.microsoft.com/office/drawing/2014/main" id="{93F3ED1D-6149-4897-A75A-AA2CA8E79DB5}"/>
              </a:ext>
            </a:extLst>
          </p:cNvPr>
          <p:cNvSpPr/>
          <p:nvPr/>
        </p:nvSpPr>
        <p:spPr>
          <a:xfrm>
            <a:off x="875715" y="1584189"/>
            <a:ext cx="8022961" cy="870494"/>
          </a:xfrm>
          <a:prstGeom prst="rect">
            <a:avLst/>
          </a:prstGeom>
          <a:solidFill>
            <a:schemeClr val="tx2">
              <a:lumMod val="75000"/>
            </a:schemeClr>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r>
              <a:rPr lang="en-US" sz="1700" b="1" dirty="0">
                <a:solidFill>
                  <a:schemeClr val="bg1"/>
                </a:solidFill>
                <a:cs typeface="Times New Roman" panose="02020603050405020304" pitchFamily="18" charset="0"/>
              </a:rPr>
              <a:t>Grant support is intended </a:t>
            </a:r>
            <a:r>
              <a:rPr lang="en-US" sz="1700" b="1" dirty="0">
                <a:solidFill>
                  <a:srgbClr val="FFC000"/>
                </a:solidFill>
                <a:cs typeface="Times New Roman" panose="02020603050405020304" pitchFamily="18" charset="0"/>
              </a:rPr>
              <a:t>for target use</a:t>
            </a:r>
            <a:r>
              <a:rPr lang="ru-RU" sz="1700" b="1" dirty="0">
                <a:solidFill>
                  <a:srgbClr val="FFC000"/>
                </a:solidFill>
                <a:cs typeface="Times New Roman" panose="02020603050405020304" pitchFamily="18" charset="0"/>
              </a:rPr>
              <a:t>: </a:t>
            </a:r>
            <a:r>
              <a:rPr lang="en-US" sz="1700" b="1" dirty="0">
                <a:solidFill>
                  <a:schemeClr val="bg1"/>
                </a:solidFill>
                <a:cs typeface="Times New Roman" panose="02020603050405020304" pitchFamily="18" charset="0"/>
              </a:rPr>
              <a:t>payment </a:t>
            </a:r>
            <a:r>
              <a:rPr lang="en-US" sz="1700" b="1" dirty="0">
                <a:solidFill>
                  <a:srgbClr val="FFC000"/>
                </a:solidFill>
                <a:cs typeface="Times New Roman" panose="02020603050405020304" pitchFamily="18" charset="0"/>
              </a:rPr>
              <a:t>for living expenses in a RUDN University dormitory</a:t>
            </a:r>
            <a:r>
              <a:rPr lang="ru-RU" sz="1700" b="1" dirty="0">
                <a:solidFill>
                  <a:schemeClr val="bg1"/>
                </a:solidFill>
                <a:cs typeface="Times New Roman" panose="02020603050405020304" pitchFamily="18" charset="0"/>
              </a:rPr>
              <a:t> </a:t>
            </a:r>
            <a:r>
              <a:rPr lang="en-US" sz="1700" b="1" dirty="0">
                <a:solidFill>
                  <a:schemeClr val="bg1"/>
                </a:solidFill>
                <a:cs typeface="Times New Roman" panose="02020603050405020304" pitchFamily="18" charset="0"/>
              </a:rPr>
              <a:t>and</a:t>
            </a:r>
            <a:r>
              <a:rPr lang="ru-RU" sz="1700" b="1" dirty="0">
                <a:solidFill>
                  <a:schemeClr val="bg1"/>
                </a:solidFill>
                <a:cs typeface="Times New Roman" panose="02020603050405020304" pitchFamily="18" charset="0"/>
              </a:rPr>
              <a:t>/</a:t>
            </a:r>
            <a:r>
              <a:rPr lang="en-US" sz="1700" b="1" dirty="0">
                <a:solidFill>
                  <a:schemeClr val="bg1"/>
                </a:solidFill>
                <a:cs typeface="Times New Roman" panose="02020603050405020304" pitchFamily="18" charset="0"/>
              </a:rPr>
              <a:t>or</a:t>
            </a:r>
            <a:r>
              <a:rPr lang="ru-RU" sz="1700" b="1" dirty="0">
                <a:solidFill>
                  <a:schemeClr val="bg1"/>
                </a:solidFill>
                <a:cs typeface="Times New Roman" panose="02020603050405020304" pitchFamily="18" charset="0"/>
              </a:rPr>
              <a:t> </a:t>
            </a:r>
            <a:r>
              <a:rPr lang="en-US" sz="1700" b="1" dirty="0">
                <a:solidFill>
                  <a:srgbClr val="FFC000"/>
                </a:solidFill>
                <a:cs typeface="Times New Roman" panose="02020603050405020304" pitchFamily="18" charset="0"/>
              </a:rPr>
              <a:t>payment</a:t>
            </a:r>
            <a:r>
              <a:rPr lang="ru-RU" sz="1700" b="1" dirty="0">
                <a:solidFill>
                  <a:srgbClr val="FFC000"/>
                </a:solidFill>
                <a:cs typeface="Times New Roman" panose="02020603050405020304" pitchFamily="18" charset="0"/>
              </a:rPr>
              <a:t> </a:t>
            </a:r>
            <a:r>
              <a:rPr lang="en-US" sz="1700" b="1" dirty="0">
                <a:solidFill>
                  <a:srgbClr val="FFC000"/>
                </a:solidFill>
                <a:cs typeface="Times New Roman" panose="02020603050405020304" pitchFamily="18" charset="0"/>
              </a:rPr>
              <a:t>for an annual medical insurance</a:t>
            </a:r>
            <a:r>
              <a:rPr lang="ru-RU" sz="1700" b="1" dirty="0">
                <a:solidFill>
                  <a:schemeClr val="bg1"/>
                </a:solidFill>
                <a:cs typeface="Times New Roman" panose="02020603050405020304" pitchFamily="18" charset="0"/>
              </a:rPr>
              <a:t>, </a:t>
            </a:r>
            <a:r>
              <a:rPr lang="en-US" sz="1700" b="1" dirty="0">
                <a:solidFill>
                  <a:schemeClr val="bg1"/>
                </a:solidFill>
                <a:cs typeface="Times New Roman" panose="02020603050405020304" pitchFamily="18" charset="0"/>
              </a:rPr>
              <a:t>and</a:t>
            </a:r>
            <a:r>
              <a:rPr lang="ru-RU" sz="1700" b="1" dirty="0">
                <a:solidFill>
                  <a:schemeClr val="bg1"/>
                </a:solidFill>
                <a:cs typeface="Times New Roman" panose="02020603050405020304" pitchFamily="18" charset="0"/>
              </a:rPr>
              <a:t>/</a:t>
            </a:r>
            <a:r>
              <a:rPr lang="en-US" sz="1700" b="1" dirty="0">
                <a:solidFill>
                  <a:schemeClr val="bg1"/>
                </a:solidFill>
                <a:cs typeface="Times New Roman" panose="02020603050405020304" pitchFamily="18" charset="0"/>
              </a:rPr>
              <a:t>or</a:t>
            </a:r>
            <a:r>
              <a:rPr lang="ru-RU" sz="1700" b="1" dirty="0">
                <a:solidFill>
                  <a:schemeClr val="bg1"/>
                </a:solidFill>
                <a:cs typeface="Times New Roman" panose="02020603050405020304" pitchFamily="18" charset="0"/>
              </a:rPr>
              <a:t> </a:t>
            </a:r>
            <a:r>
              <a:rPr lang="en-US" sz="1700" b="1" dirty="0">
                <a:solidFill>
                  <a:schemeClr val="bg1"/>
                </a:solidFill>
                <a:cs typeface="Times New Roman" panose="02020603050405020304" pitchFamily="18" charset="0"/>
              </a:rPr>
              <a:t>for </a:t>
            </a:r>
            <a:r>
              <a:rPr lang="en-US" sz="1700" b="1" dirty="0">
                <a:solidFill>
                  <a:srgbClr val="FFC000"/>
                </a:solidFill>
                <a:cs typeface="Times New Roman" panose="02020603050405020304" pitchFamily="18" charset="0"/>
              </a:rPr>
              <a:t>partial pay for tuition</a:t>
            </a:r>
            <a:endParaRPr lang="ru-RU" sz="1700" dirty="0">
              <a:solidFill>
                <a:srgbClr val="FFC000"/>
              </a:solidFill>
            </a:endParaRPr>
          </a:p>
        </p:txBody>
      </p:sp>
      <p:sp>
        <p:nvSpPr>
          <p:cNvPr id="27" name="Прямоугольник 26">
            <a:extLst>
              <a:ext uri="{FF2B5EF4-FFF2-40B4-BE49-F238E27FC236}">
                <a16:creationId xmlns:a16="http://schemas.microsoft.com/office/drawing/2014/main" id="{E9315B7F-5E29-49FA-BA7D-6D6C8B21C1E0}"/>
              </a:ext>
            </a:extLst>
          </p:cNvPr>
          <p:cNvSpPr/>
          <p:nvPr/>
        </p:nvSpPr>
        <p:spPr>
          <a:xfrm>
            <a:off x="4667794" y="84692"/>
            <a:ext cx="4481218" cy="369332"/>
          </a:xfrm>
          <a:prstGeom prst="rect">
            <a:avLst/>
          </a:prstGeom>
          <a:solidFill>
            <a:schemeClr val="bg1">
              <a:lumMod val="65000"/>
            </a:schemeClr>
          </a:solidFill>
        </p:spPr>
        <p:txBody>
          <a:bodyPr wrap="square">
            <a:spAutoFit/>
          </a:bodyPr>
          <a:lstStyle/>
          <a:p>
            <a:r>
              <a:rPr lang="en-US" b="1" dirty="0">
                <a:solidFill>
                  <a:schemeClr val="bg1"/>
                </a:solidFill>
                <a:cs typeface="Times New Roman" panose="02020603050405020304" pitchFamily="18" charset="0"/>
              </a:rPr>
              <a:t>The winner of Competition = Grant recipient</a:t>
            </a:r>
            <a:endParaRPr lang="ru-RU" b="1" dirty="0">
              <a:solidFill>
                <a:schemeClr val="bg1"/>
              </a:solidFill>
              <a:cs typeface="Times New Roman" panose="02020603050405020304" pitchFamily="18" charset="0"/>
            </a:endParaRPr>
          </a:p>
        </p:txBody>
      </p:sp>
      <p:sp>
        <p:nvSpPr>
          <p:cNvPr id="4" name="Прямоугольник 3">
            <a:extLst>
              <a:ext uri="{FF2B5EF4-FFF2-40B4-BE49-F238E27FC236}">
                <a16:creationId xmlns:a16="http://schemas.microsoft.com/office/drawing/2014/main" id="{185BCA86-8E5E-4C3C-8A6E-9C07B52A3AA6}"/>
              </a:ext>
            </a:extLst>
          </p:cNvPr>
          <p:cNvSpPr/>
          <p:nvPr/>
        </p:nvSpPr>
        <p:spPr>
          <a:xfrm>
            <a:off x="1828800" y="695990"/>
            <a:ext cx="2838994" cy="801400"/>
          </a:xfrm>
          <a:prstGeom prst="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000" b="1" dirty="0">
              <a:solidFill>
                <a:schemeClr val="bg1"/>
              </a:solidFill>
              <a:cs typeface="Times New Roman" panose="02020603050405020304" pitchFamily="18" charset="0"/>
            </a:endParaRPr>
          </a:p>
          <a:p>
            <a:pPr algn="ctr"/>
            <a:r>
              <a:rPr lang="ru-RU" sz="2000" b="1" dirty="0">
                <a:solidFill>
                  <a:schemeClr val="bg1"/>
                </a:solidFill>
                <a:cs typeface="Times New Roman" panose="02020603050405020304" pitchFamily="18" charset="0"/>
              </a:rPr>
              <a:t>«</a:t>
            </a:r>
            <a:r>
              <a:rPr lang="en-US" sz="2000" b="1" dirty="0">
                <a:solidFill>
                  <a:schemeClr val="bg1"/>
                </a:solidFill>
                <a:cs typeface="Times New Roman" panose="02020603050405020304" pitchFamily="18" charset="0"/>
              </a:rPr>
              <a:t>BE MASTER!</a:t>
            </a:r>
            <a:r>
              <a:rPr lang="ru-RU" sz="2000" b="1" dirty="0">
                <a:solidFill>
                  <a:schemeClr val="bg1"/>
                </a:solidFill>
                <a:cs typeface="Times New Roman" panose="02020603050405020304" pitchFamily="18" charset="0"/>
              </a:rPr>
              <a:t>»</a:t>
            </a:r>
          </a:p>
          <a:p>
            <a:pPr algn="ctr"/>
            <a:r>
              <a:rPr lang="ru-RU" sz="2000" b="1" dirty="0">
                <a:solidFill>
                  <a:schemeClr val="bg1"/>
                </a:solidFill>
                <a:cs typeface="Times New Roman" panose="02020603050405020304" pitchFamily="18" charset="0"/>
              </a:rPr>
              <a:t>100 000 </a:t>
            </a:r>
            <a:r>
              <a:rPr lang="en-US" sz="2000" b="1" dirty="0">
                <a:solidFill>
                  <a:schemeClr val="bg1"/>
                </a:solidFill>
                <a:cs typeface="Times New Roman" panose="02020603050405020304" pitchFamily="18" charset="0"/>
              </a:rPr>
              <a:t>RUBBLES</a:t>
            </a:r>
            <a:endParaRPr lang="ru-RU" sz="2000" b="1" dirty="0">
              <a:solidFill>
                <a:schemeClr val="bg1"/>
              </a:solidFill>
              <a:cs typeface="Times New Roman" panose="02020603050405020304" pitchFamily="18" charset="0"/>
            </a:endParaRPr>
          </a:p>
          <a:p>
            <a:pPr algn="ctr"/>
            <a:endParaRPr lang="ru-RU" dirty="0"/>
          </a:p>
        </p:txBody>
      </p:sp>
      <p:sp>
        <p:nvSpPr>
          <p:cNvPr id="21" name="Прямоугольник 20">
            <a:extLst>
              <a:ext uri="{FF2B5EF4-FFF2-40B4-BE49-F238E27FC236}">
                <a16:creationId xmlns:a16="http://schemas.microsoft.com/office/drawing/2014/main" id="{929B3086-A66F-4A7D-AB29-ECEA5DAE2056}"/>
              </a:ext>
            </a:extLst>
          </p:cNvPr>
          <p:cNvSpPr/>
          <p:nvPr/>
        </p:nvSpPr>
        <p:spPr>
          <a:xfrm>
            <a:off x="5089626" y="707567"/>
            <a:ext cx="2588833" cy="801400"/>
          </a:xfrm>
          <a:prstGeom prst="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000" b="1" dirty="0">
              <a:solidFill>
                <a:schemeClr val="bg1"/>
              </a:solidFill>
              <a:cs typeface="Times New Roman" panose="02020603050405020304" pitchFamily="18" charset="0"/>
            </a:endParaRPr>
          </a:p>
          <a:p>
            <a:pPr algn="ctr"/>
            <a:r>
              <a:rPr lang="ru-RU" sz="2000" b="1" dirty="0">
                <a:solidFill>
                  <a:schemeClr val="bg1"/>
                </a:solidFill>
                <a:cs typeface="Times New Roman" panose="02020603050405020304" pitchFamily="18" charset="0"/>
              </a:rPr>
              <a:t>«</a:t>
            </a:r>
            <a:r>
              <a:rPr lang="en-US" sz="2000" b="1" dirty="0">
                <a:solidFill>
                  <a:schemeClr val="bg1"/>
                </a:solidFill>
                <a:cs typeface="Times New Roman" panose="02020603050405020304" pitchFamily="18" charset="0"/>
              </a:rPr>
              <a:t>PROJECT YOURSELF</a:t>
            </a:r>
            <a:r>
              <a:rPr lang="ru-RU" sz="2000" b="1" dirty="0">
                <a:solidFill>
                  <a:schemeClr val="bg1"/>
                </a:solidFill>
                <a:cs typeface="Times New Roman" panose="02020603050405020304" pitchFamily="18" charset="0"/>
              </a:rPr>
              <a:t>»</a:t>
            </a:r>
          </a:p>
          <a:p>
            <a:pPr algn="ctr"/>
            <a:r>
              <a:rPr lang="ru-RU" sz="2000" b="1" dirty="0">
                <a:solidFill>
                  <a:schemeClr val="bg1"/>
                </a:solidFill>
                <a:cs typeface="Times New Roman" panose="02020603050405020304" pitchFamily="18" charset="0"/>
              </a:rPr>
              <a:t>130 000 </a:t>
            </a:r>
            <a:r>
              <a:rPr lang="en-US" sz="2000" b="1" dirty="0">
                <a:solidFill>
                  <a:schemeClr val="bg1"/>
                </a:solidFill>
                <a:cs typeface="Times New Roman" panose="02020603050405020304" pitchFamily="18" charset="0"/>
              </a:rPr>
              <a:t>RUBBLES</a:t>
            </a:r>
            <a:endParaRPr lang="ru-RU" sz="2000" b="1" dirty="0">
              <a:solidFill>
                <a:schemeClr val="bg1"/>
              </a:solidFill>
              <a:cs typeface="Times New Roman" panose="02020603050405020304" pitchFamily="18" charset="0"/>
            </a:endParaRPr>
          </a:p>
          <a:p>
            <a:pPr algn="ctr"/>
            <a:endParaRPr lang="ru-RU" dirty="0"/>
          </a:p>
        </p:txBody>
      </p:sp>
      <p:sp>
        <p:nvSpPr>
          <p:cNvPr id="23" name="Прямоугольник 22">
            <a:extLst>
              <a:ext uri="{FF2B5EF4-FFF2-40B4-BE49-F238E27FC236}">
                <a16:creationId xmlns:a16="http://schemas.microsoft.com/office/drawing/2014/main" id="{8FB2E2B5-C934-4AA6-9E35-A62E7B7CD4FE}"/>
              </a:ext>
            </a:extLst>
          </p:cNvPr>
          <p:cNvSpPr/>
          <p:nvPr/>
        </p:nvSpPr>
        <p:spPr>
          <a:xfrm>
            <a:off x="875714" y="2534230"/>
            <a:ext cx="8022961" cy="1040398"/>
          </a:xfrm>
          <a:prstGeom prst="rect">
            <a:avLst/>
          </a:prstGeom>
          <a:solidFill>
            <a:schemeClr val="tx2">
              <a:lumMod val="75000"/>
            </a:schemeClr>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endParaRPr lang="ru-RU" sz="1700" b="1" dirty="0">
              <a:solidFill>
                <a:schemeClr val="bg1"/>
              </a:solidFill>
              <a:cs typeface="Times New Roman" panose="02020603050405020304" pitchFamily="18" charset="0"/>
            </a:endParaRPr>
          </a:p>
          <a:p>
            <a:pPr algn="just"/>
            <a:r>
              <a:rPr lang="en-US" sz="1700" b="1" dirty="0">
                <a:solidFill>
                  <a:schemeClr val="bg1"/>
                </a:solidFill>
                <a:cs typeface="Times New Roman" panose="02020603050405020304" pitchFamily="18" charset="0"/>
              </a:rPr>
              <a:t>Grant support to the Winners is provided </a:t>
            </a:r>
            <a:r>
              <a:rPr lang="en-US" sz="1700" b="1" dirty="0">
                <a:solidFill>
                  <a:srgbClr val="FFC000"/>
                </a:solidFill>
                <a:cs typeface="Times New Roman" panose="02020603050405020304" pitchFamily="18" charset="0"/>
              </a:rPr>
              <a:t>once</a:t>
            </a:r>
            <a:r>
              <a:rPr lang="en-US" sz="1700" b="1" dirty="0">
                <a:solidFill>
                  <a:schemeClr val="bg1"/>
                </a:solidFill>
                <a:cs typeface="Times New Roman" panose="02020603050405020304" pitchFamily="18" charset="0"/>
              </a:rPr>
              <a:t> in the form of a </a:t>
            </a:r>
            <a:r>
              <a:rPr lang="en-US" sz="1700" b="1" u="sng" dirty="0">
                <a:solidFill>
                  <a:srgbClr val="FFC000"/>
                </a:solidFill>
                <a:cs typeface="Times New Roman" panose="02020603050405020304" pitchFamily="18" charset="0"/>
              </a:rPr>
              <a:t>personal certificate </a:t>
            </a:r>
            <a:r>
              <a:rPr lang="en-US" sz="1700" b="1" dirty="0">
                <a:solidFill>
                  <a:schemeClr val="bg1"/>
                </a:solidFill>
                <a:cs typeface="Times New Roman" panose="02020603050405020304" pitchFamily="18" charset="0"/>
              </a:rPr>
              <a:t>indicating the amount, which is awarded to the Winners after the issuance of the order of the Vice-Rector for International Affairs of the University on their enrollment in Master's degree programs.</a:t>
            </a:r>
            <a:r>
              <a:rPr lang="ru-RU" sz="1700" b="1" dirty="0">
                <a:solidFill>
                  <a:schemeClr val="bg1"/>
                </a:solidFill>
                <a:cs typeface="Times New Roman" panose="02020603050405020304" pitchFamily="18" charset="0"/>
              </a:rPr>
              <a:t> </a:t>
            </a:r>
          </a:p>
          <a:p>
            <a:pPr algn="ctr"/>
            <a:endParaRPr lang="ru-RU" dirty="0">
              <a:solidFill>
                <a:schemeClr val="bg1"/>
              </a:solidFill>
            </a:endParaRPr>
          </a:p>
        </p:txBody>
      </p:sp>
      <p:sp>
        <p:nvSpPr>
          <p:cNvPr id="28" name="Прямоугольник 27">
            <a:extLst>
              <a:ext uri="{FF2B5EF4-FFF2-40B4-BE49-F238E27FC236}">
                <a16:creationId xmlns:a16="http://schemas.microsoft.com/office/drawing/2014/main" id="{C7310C85-7D38-4E3F-AA2D-BBE51E6AE4B2}"/>
              </a:ext>
            </a:extLst>
          </p:cNvPr>
          <p:cNvSpPr/>
          <p:nvPr/>
        </p:nvSpPr>
        <p:spPr>
          <a:xfrm>
            <a:off x="905691" y="3705021"/>
            <a:ext cx="8022961" cy="1288705"/>
          </a:xfrm>
          <a:prstGeom prst="rect">
            <a:avLst/>
          </a:prstGeom>
          <a:solidFill>
            <a:schemeClr val="tx2">
              <a:lumMod val="75000"/>
            </a:schemeClr>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just"/>
            <a:endParaRPr lang="ru-RU" sz="1600" b="1" dirty="0">
              <a:solidFill>
                <a:schemeClr val="bg1"/>
              </a:solidFill>
              <a:cs typeface="Times New Roman" panose="02020603050405020304" pitchFamily="18" charset="0"/>
            </a:endParaRPr>
          </a:p>
          <a:p>
            <a:r>
              <a:rPr lang="en-US" sz="1700" b="1" dirty="0">
                <a:solidFill>
                  <a:schemeClr val="bg1"/>
                </a:solidFill>
                <a:cs typeface="Times New Roman" panose="02020603050405020304" pitchFamily="18" charset="0"/>
              </a:rPr>
              <a:t>The Winner </a:t>
            </a:r>
            <a:r>
              <a:rPr lang="en-US" sz="1700" b="1" dirty="0">
                <a:solidFill>
                  <a:srgbClr val="FFC000"/>
                </a:solidFill>
                <a:cs typeface="Times New Roman" panose="02020603050405020304" pitchFamily="18" charset="0"/>
              </a:rPr>
              <a:t>independently decides </a:t>
            </a:r>
            <a:r>
              <a:rPr lang="en-US" sz="1700" b="1" dirty="0">
                <a:solidFill>
                  <a:schemeClr val="bg1"/>
                </a:solidFill>
                <a:cs typeface="Times New Roman" panose="02020603050405020304" pitchFamily="18" charset="0"/>
              </a:rPr>
              <a:t>in what shares the amount of the Grant will be distributed for the purposes in accordance with clause 5.3. of this Regulation and informs the Admissions Committee for the consideration of documents of foreign citizens-candidates for study at RUDN University </a:t>
            </a:r>
            <a:r>
              <a:rPr lang="en-US" sz="1700" b="1" dirty="0">
                <a:solidFill>
                  <a:srgbClr val="FFC000"/>
                </a:solidFill>
                <a:cs typeface="Times New Roman" panose="02020603050405020304" pitchFamily="18" charset="0"/>
              </a:rPr>
              <a:t>at the stage of submitting a complete set of documents for admission to RUDN University.</a:t>
            </a:r>
            <a:endParaRPr lang="ru-RU" sz="1700" b="1" dirty="0">
              <a:solidFill>
                <a:srgbClr val="FFC000"/>
              </a:solidFill>
              <a:cs typeface="Times New Roman" panose="02020603050405020304" pitchFamily="18" charset="0"/>
            </a:endParaRPr>
          </a:p>
          <a:p>
            <a:pPr algn="ctr"/>
            <a:endParaRPr lang="ru-RU" dirty="0">
              <a:solidFill>
                <a:schemeClr val="bg1"/>
              </a:solidFill>
            </a:endParaRPr>
          </a:p>
        </p:txBody>
      </p:sp>
      <p:pic>
        <p:nvPicPr>
          <p:cNvPr id="30" name="Picture 3" descr="logo_RUDN_eng.png">
            <a:extLst>
              <a:ext uri="{FF2B5EF4-FFF2-40B4-BE49-F238E27FC236}">
                <a16:creationId xmlns:a16="http://schemas.microsoft.com/office/drawing/2014/main" id="{00B14914-0E6A-425C-933B-54A3C4D212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1883" y="4704831"/>
            <a:ext cx="674972" cy="200815"/>
          </a:xfrm>
          <a:prstGeom prst="rect">
            <a:avLst/>
          </a:prstGeom>
        </p:spPr>
      </p:pic>
      <p:pic>
        <p:nvPicPr>
          <p:cNvPr id="12" name="Рисунок 11" descr="Деньги">
            <a:extLst>
              <a:ext uri="{FF2B5EF4-FFF2-40B4-BE49-F238E27FC236}">
                <a16:creationId xmlns:a16="http://schemas.microsoft.com/office/drawing/2014/main" id="{3912DCF6-B957-4FF7-8CBA-CB76B42CA5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5329" y="1537200"/>
            <a:ext cx="730386" cy="730386"/>
          </a:xfrm>
          <a:prstGeom prst="rect">
            <a:avLst/>
          </a:prstGeom>
          <a:effectLst>
            <a:outerShdw blurRad="50800" dist="38100" dir="10800000" algn="r" rotWithShape="0">
              <a:prstClr val="black">
                <a:alpha val="40000"/>
              </a:prstClr>
            </a:outerShdw>
          </a:effectLst>
        </p:spPr>
      </p:pic>
      <p:pic>
        <p:nvPicPr>
          <p:cNvPr id="20" name="Рисунок 19" descr="Договор (справа налево)">
            <a:extLst>
              <a:ext uri="{FF2B5EF4-FFF2-40B4-BE49-F238E27FC236}">
                <a16:creationId xmlns:a16="http://schemas.microsoft.com/office/drawing/2014/main" id="{52E2A1F3-4F72-4FCD-A56D-2C03FB060FE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8290" y="2571750"/>
            <a:ext cx="730386" cy="730386"/>
          </a:xfrm>
          <a:prstGeom prst="rect">
            <a:avLst/>
          </a:prstGeom>
          <a:effectLst>
            <a:outerShdw blurRad="50800" dist="38100" dir="18900000" algn="bl" rotWithShape="0">
              <a:prstClr val="black">
                <a:alpha val="40000"/>
              </a:prstClr>
            </a:outerShdw>
          </a:effectLst>
        </p:spPr>
      </p:pic>
      <p:pic>
        <p:nvPicPr>
          <p:cNvPr id="32" name="Рисунок 31" descr="Человек с идеей">
            <a:extLst>
              <a:ext uri="{FF2B5EF4-FFF2-40B4-BE49-F238E27FC236}">
                <a16:creationId xmlns:a16="http://schemas.microsoft.com/office/drawing/2014/main" id="{6C8D753E-4AF3-4DF6-B666-C3B75B93512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7455" y="3667597"/>
            <a:ext cx="767383" cy="767383"/>
          </a:xfrm>
          <a:prstGeom prst="rect">
            <a:avLst/>
          </a:prstGeom>
          <a:effectLst>
            <a:outerShdw blurRad="50800" dist="38100" dir="18900000" algn="bl" rotWithShape="0">
              <a:prstClr val="black">
                <a:alpha val="40000"/>
              </a:prstClr>
            </a:outerShdw>
          </a:effectLst>
        </p:spPr>
      </p:pic>
    </p:spTree>
    <p:extLst>
      <p:ext uri="{BB962C8B-B14F-4D97-AF65-F5344CB8AC3E}">
        <p14:creationId xmlns:p14="http://schemas.microsoft.com/office/powerpoint/2010/main" val="382747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a:extLst>
              <a:ext uri="{FF2B5EF4-FFF2-40B4-BE49-F238E27FC236}">
                <a16:creationId xmlns:a16="http://schemas.microsoft.com/office/drawing/2014/main" id="{8BAD6A77-ABAD-4DF1-8945-06C5BFFDCDCC}"/>
              </a:ext>
            </a:extLst>
          </p:cNvPr>
          <p:cNvPicPr>
            <a:picLocks noChangeAspect="1"/>
          </p:cNvPicPr>
          <p:nvPr/>
        </p:nvPicPr>
        <p:blipFill rotWithShape="1">
          <a:blip r:embed="rId3">
            <a:extLst>
              <a:ext uri="{28A0092B-C50C-407E-A947-70E740481C1C}">
                <a14:useLocalDpi xmlns:a14="http://schemas.microsoft.com/office/drawing/2010/main" val="0"/>
              </a:ext>
            </a:extLst>
          </a:blip>
          <a:srcRect l="-1" t="21959" r="-14" b="26061"/>
          <a:stretch/>
        </p:blipFill>
        <p:spPr>
          <a:xfrm rot="5400000" flipH="1">
            <a:off x="5308046" y="1311605"/>
            <a:ext cx="5147558" cy="2524348"/>
          </a:xfrm>
          <a:prstGeom prst="rect">
            <a:avLst/>
          </a:prstGeom>
          <a:effectLst>
            <a:glow>
              <a:schemeClr val="accent1">
                <a:alpha val="0"/>
              </a:schemeClr>
            </a:glow>
          </a:effectLst>
        </p:spPr>
      </p:pic>
      <p:pic>
        <p:nvPicPr>
          <p:cNvPr id="7" name="Рисунок 6">
            <a:extLst>
              <a:ext uri="{FF2B5EF4-FFF2-40B4-BE49-F238E27FC236}">
                <a16:creationId xmlns:a16="http://schemas.microsoft.com/office/drawing/2014/main" id="{57C5EAA0-9A6D-40E7-A4BB-AF1750D10B13}"/>
              </a:ext>
            </a:extLst>
          </p:cNvPr>
          <p:cNvPicPr>
            <a:picLocks noChangeAspect="1"/>
          </p:cNvPicPr>
          <p:nvPr/>
        </p:nvPicPr>
        <p:blipFill rotWithShape="1">
          <a:blip r:embed="rId3">
            <a:extLst>
              <a:ext uri="{28A0092B-C50C-407E-A947-70E740481C1C}">
                <a14:useLocalDpi xmlns:a14="http://schemas.microsoft.com/office/drawing/2010/main" val="0"/>
              </a:ext>
            </a:extLst>
          </a:blip>
          <a:srcRect l="7363" t="19957" r="45391" b="39977"/>
          <a:stretch/>
        </p:blipFill>
        <p:spPr>
          <a:xfrm rot="16200000" flipH="1">
            <a:off x="-200456" y="190432"/>
            <a:ext cx="1767118" cy="1386254"/>
          </a:xfrm>
          <a:prstGeom prst="rect">
            <a:avLst/>
          </a:prstGeom>
          <a:effectLst>
            <a:glow>
              <a:schemeClr val="accent1">
                <a:alpha val="0"/>
              </a:schemeClr>
            </a:glow>
          </a:effectLst>
        </p:spPr>
      </p:pic>
      <p:sp>
        <p:nvSpPr>
          <p:cNvPr id="5" name="Slide Number Placeholder 4"/>
          <p:cNvSpPr>
            <a:spLocks noGrp="1"/>
          </p:cNvSpPr>
          <p:nvPr>
            <p:ph type="sldNum" sz="quarter" idx="12"/>
          </p:nvPr>
        </p:nvSpPr>
        <p:spPr>
          <a:xfrm>
            <a:off x="8685432" y="4839558"/>
            <a:ext cx="418382" cy="273844"/>
          </a:xfrm>
        </p:spPr>
        <p:txBody>
          <a:bodyPr/>
          <a:lstStyle/>
          <a:p>
            <a:pPr algn="ctr"/>
            <a:fld id="{897B1AD0-CEE0-234F-8740-2B05DEBC40E6}" type="slidenum">
              <a:rPr lang="en-US" sz="1400" b="1" smtClean="0">
                <a:solidFill>
                  <a:schemeClr val="tx2">
                    <a:lumMod val="50000"/>
                  </a:schemeClr>
                </a:solidFill>
                <a:latin typeface="Trebuchet MS"/>
                <a:cs typeface="Trebuchet MS"/>
              </a:rPr>
              <a:pPr algn="ctr"/>
              <a:t>4</a:t>
            </a:fld>
            <a:endParaRPr lang="en-US" sz="1400" b="1" dirty="0">
              <a:solidFill>
                <a:schemeClr val="tx2">
                  <a:lumMod val="50000"/>
                </a:schemeClr>
              </a:solidFill>
              <a:latin typeface="Trebuchet MS"/>
              <a:cs typeface="Trebuchet MS"/>
            </a:endParaRPr>
          </a:p>
        </p:txBody>
      </p:sp>
      <p:sp>
        <p:nvSpPr>
          <p:cNvPr id="15" name="Заголовок 1">
            <a:extLst>
              <a:ext uri="{FF2B5EF4-FFF2-40B4-BE49-F238E27FC236}">
                <a16:creationId xmlns:a16="http://schemas.microsoft.com/office/drawing/2014/main" id="{7AC48175-85C4-4255-B75E-3297DAB1298C}"/>
              </a:ext>
            </a:extLst>
          </p:cNvPr>
          <p:cNvSpPr txBox="1">
            <a:spLocks/>
          </p:cNvSpPr>
          <p:nvPr/>
        </p:nvSpPr>
        <p:spPr>
          <a:xfrm>
            <a:off x="1" y="149774"/>
            <a:ext cx="3452191" cy="397575"/>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ru-RU" sz="1800" b="1" dirty="0">
              <a:solidFill>
                <a:srgbClr val="C00000"/>
              </a:solidFill>
              <a:latin typeface="Times New Roman" panose="02020603050405020304" pitchFamily="18" charset="0"/>
              <a:cs typeface="Times New Roman" panose="02020603050405020304" pitchFamily="18" charset="0"/>
            </a:endParaRPr>
          </a:p>
        </p:txBody>
      </p:sp>
      <p:pic>
        <p:nvPicPr>
          <p:cNvPr id="19" name="Picture 3" descr="logo_RUDN_eng.png">
            <a:extLst>
              <a:ext uri="{FF2B5EF4-FFF2-40B4-BE49-F238E27FC236}">
                <a16:creationId xmlns:a16="http://schemas.microsoft.com/office/drawing/2014/main" id="{55DAB086-9249-4794-B09F-ADE5C25AAFB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422" y="4723287"/>
            <a:ext cx="802197" cy="238667"/>
          </a:xfrm>
          <a:prstGeom prst="rect">
            <a:avLst/>
          </a:prstGeom>
        </p:spPr>
      </p:pic>
      <p:sp>
        <p:nvSpPr>
          <p:cNvPr id="9" name="Rectangle 4">
            <a:extLst>
              <a:ext uri="{FF2B5EF4-FFF2-40B4-BE49-F238E27FC236}">
                <a16:creationId xmlns:a16="http://schemas.microsoft.com/office/drawing/2014/main" id="{AA71F0AC-D370-45CB-8B38-C080B634651C}"/>
              </a:ext>
            </a:extLst>
          </p:cNvPr>
          <p:cNvSpPr/>
          <p:nvPr/>
        </p:nvSpPr>
        <p:spPr>
          <a:xfrm>
            <a:off x="5429697" y="119432"/>
            <a:ext cx="3740047" cy="274295"/>
          </a:xfrm>
          <a:prstGeom prst="rect">
            <a:avLst/>
          </a:prstGeom>
          <a:solidFill>
            <a:schemeClr val="bg1">
              <a:lumMod val="6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400" b="1" i="1" dirty="0">
                <a:solidFill>
                  <a:schemeClr val="bg1"/>
                </a:solidFill>
                <a:latin typeface="Trebuchet MS"/>
              </a:rPr>
              <a:t>Проектная магистратура. Положение.</a:t>
            </a:r>
            <a:endParaRPr lang="en-US" sz="1400" b="1" dirty="0"/>
          </a:p>
        </p:txBody>
      </p:sp>
      <p:sp>
        <p:nvSpPr>
          <p:cNvPr id="2" name="Прямоугольник 1">
            <a:extLst>
              <a:ext uri="{FF2B5EF4-FFF2-40B4-BE49-F238E27FC236}">
                <a16:creationId xmlns:a16="http://schemas.microsoft.com/office/drawing/2014/main" id="{70067240-99B7-4A6E-B987-52E590831021}"/>
              </a:ext>
            </a:extLst>
          </p:cNvPr>
          <p:cNvSpPr/>
          <p:nvPr/>
        </p:nvSpPr>
        <p:spPr>
          <a:xfrm>
            <a:off x="919364" y="534845"/>
            <a:ext cx="7887358" cy="1060235"/>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lvl="1" algn="just"/>
            <a:r>
              <a:rPr lang="ru-RU" sz="1500" b="1" dirty="0">
                <a:solidFill>
                  <a:schemeClr val="bg1"/>
                </a:solidFill>
              </a:rPr>
              <a:t>Проектная команда представляет собой </a:t>
            </a:r>
            <a:r>
              <a:rPr lang="ru-RU" sz="1500" b="1" dirty="0">
                <a:solidFill>
                  <a:srgbClr val="FFC000"/>
                </a:solidFill>
              </a:rPr>
              <a:t>группу обучающихся, поступивших на программы магистратуры, включенные в проектную магистратуру, </a:t>
            </a:r>
            <a:r>
              <a:rPr lang="ru-RU" sz="1500" b="1" dirty="0">
                <a:solidFill>
                  <a:schemeClr val="bg1"/>
                </a:solidFill>
              </a:rPr>
              <a:t>и выполняющих работы в рамках реализации </a:t>
            </a:r>
            <a:r>
              <a:rPr lang="ru-RU" sz="1500" b="1" dirty="0">
                <a:solidFill>
                  <a:srgbClr val="FFC000"/>
                </a:solidFill>
              </a:rPr>
              <a:t>проектного задания. </a:t>
            </a:r>
            <a:r>
              <a:rPr lang="ru-RU" sz="1500" b="1" dirty="0">
                <a:solidFill>
                  <a:schemeClr val="bg1"/>
                </a:solidFill>
              </a:rPr>
              <a:t>Количественный состав проектной команды — </a:t>
            </a:r>
            <a:r>
              <a:rPr lang="ru-RU" sz="1600" b="1" dirty="0">
                <a:solidFill>
                  <a:srgbClr val="FFC000"/>
                </a:solidFill>
              </a:rPr>
              <a:t>не более 12 человек.</a:t>
            </a:r>
            <a:endParaRPr lang="ru-RU" sz="1500" b="1" dirty="0">
              <a:solidFill>
                <a:srgbClr val="FFC000"/>
              </a:solidFill>
            </a:endParaRPr>
          </a:p>
        </p:txBody>
      </p:sp>
      <p:sp>
        <p:nvSpPr>
          <p:cNvPr id="11" name="Прямоугольник 10">
            <a:extLst>
              <a:ext uri="{FF2B5EF4-FFF2-40B4-BE49-F238E27FC236}">
                <a16:creationId xmlns:a16="http://schemas.microsoft.com/office/drawing/2014/main" id="{854E19AF-63B0-48EB-B1D8-32A6C1141E73}"/>
              </a:ext>
            </a:extLst>
          </p:cNvPr>
          <p:cNvSpPr/>
          <p:nvPr/>
        </p:nvSpPr>
        <p:spPr>
          <a:xfrm>
            <a:off x="909890" y="1686101"/>
            <a:ext cx="7896832" cy="672127"/>
          </a:xfrm>
          <a:prstGeom prst="rect">
            <a:avLst/>
          </a:prstGeom>
          <a:solidFill>
            <a:schemeClr val="accent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342900" lvl="1" algn="just"/>
            <a:r>
              <a:rPr lang="ru-RU" sz="1600" b="1" dirty="0">
                <a:solidFill>
                  <a:schemeClr val="bg1"/>
                </a:solidFill>
              </a:rPr>
              <a:t>Проектная </a:t>
            </a:r>
            <a:r>
              <a:rPr lang="ru-RU" sz="1600" b="1" dirty="0">
                <a:solidFill>
                  <a:srgbClr val="FFC000"/>
                </a:solidFill>
              </a:rPr>
              <a:t>команда формируется </a:t>
            </a:r>
            <a:r>
              <a:rPr lang="ru-RU" sz="1600" b="1" dirty="0">
                <a:solidFill>
                  <a:schemeClr val="bg1"/>
                </a:solidFill>
              </a:rPr>
              <a:t>из числа обучающихся, поступивших на программы магистратуры, включенные в проектную магистратуру, </a:t>
            </a:r>
            <a:r>
              <a:rPr lang="ru-RU" sz="1600" b="1" dirty="0">
                <a:solidFill>
                  <a:srgbClr val="FFC000"/>
                </a:solidFill>
              </a:rPr>
              <a:t>через:</a:t>
            </a:r>
            <a:endParaRPr lang="en-US" sz="1600" b="1" dirty="0">
              <a:solidFill>
                <a:srgbClr val="FFC000"/>
              </a:solidFill>
            </a:endParaRPr>
          </a:p>
        </p:txBody>
      </p:sp>
      <p:pic>
        <p:nvPicPr>
          <p:cNvPr id="10" name="Рисунок 9" descr="Пользователи">
            <a:extLst>
              <a:ext uri="{FF2B5EF4-FFF2-40B4-BE49-F238E27FC236}">
                <a16:creationId xmlns:a16="http://schemas.microsoft.com/office/drawing/2014/main" id="{4A6E989E-90BC-435D-911F-46D04B785FA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47237" y="780661"/>
            <a:ext cx="672127" cy="672127"/>
          </a:xfrm>
          <a:prstGeom prst="rect">
            <a:avLst/>
          </a:prstGeom>
        </p:spPr>
      </p:pic>
      <p:pic>
        <p:nvPicPr>
          <p:cNvPr id="14" name="Рисунок 13" descr="Целевая аудитория">
            <a:extLst>
              <a:ext uri="{FF2B5EF4-FFF2-40B4-BE49-F238E27FC236}">
                <a16:creationId xmlns:a16="http://schemas.microsoft.com/office/drawing/2014/main" id="{B5E32904-2510-49B0-BB17-579689DAA2A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25433" y="1686100"/>
            <a:ext cx="672128" cy="672128"/>
          </a:xfrm>
          <a:prstGeom prst="rect">
            <a:avLst/>
          </a:prstGeom>
        </p:spPr>
      </p:pic>
      <p:sp>
        <p:nvSpPr>
          <p:cNvPr id="16" name="Прямоугольник 15">
            <a:extLst>
              <a:ext uri="{FF2B5EF4-FFF2-40B4-BE49-F238E27FC236}">
                <a16:creationId xmlns:a16="http://schemas.microsoft.com/office/drawing/2014/main" id="{588971A1-C912-40C7-AC0A-F97D47C0F156}"/>
              </a:ext>
            </a:extLst>
          </p:cNvPr>
          <p:cNvSpPr/>
          <p:nvPr/>
        </p:nvSpPr>
        <p:spPr>
          <a:xfrm>
            <a:off x="1499015" y="2452036"/>
            <a:ext cx="7300535" cy="797149"/>
          </a:xfrm>
          <a:prstGeom prst="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500" b="1" i="1" dirty="0">
                <a:solidFill>
                  <a:srgbClr val="FFC000"/>
                </a:solidFill>
              </a:rPr>
              <a:t>Конкурс портфолио, </a:t>
            </a:r>
            <a:r>
              <a:rPr lang="ru-RU" sz="1500" b="1" i="1" dirty="0">
                <a:solidFill>
                  <a:schemeClr val="bg1"/>
                </a:solidFill>
              </a:rPr>
              <a:t>предусмотренный в рамках грантовой поддержки иностранных граждан, </a:t>
            </a:r>
            <a:r>
              <a:rPr lang="en-US" sz="1500" b="1" i="1" dirty="0">
                <a:solidFill>
                  <a:schemeClr val="bg1"/>
                </a:solidFill>
              </a:rPr>
              <a:t>  </a:t>
            </a:r>
            <a:r>
              <a:rPr lang="ru-RU" sz="1500" b="1" i="1" dirty="0">
                <a:solidFill>
                  <a:schemeClr val="bg1"/>
                </a:solidFill>
              </a:rPr>
              <a:t>поступающих на обучение на контрактной основе по проекту </a:t>
            </a:r>
            <a:r>
              <a:rPr lang="ru-RU" sz="1500" b="1" i="1" dirty="0">
                <a:solidFill>
                  <a:srgbClr val="FFC000"/>
                </a:solidFill>
              </a:rPr>
              <a:t>«</a:t>
            </a:r>
            <a:r>
              <a:rPr lang="ru-RU" sz="1500" b="1" i="1" dirty="0" err="1">
                <a:solidFill>
                  <a:srgbClr val="FFC000"/>
                </a:solidFill>
              </a:rPr>
              <a:t>Project</a:t>
            </a:r>
            <a:r>
              <a:rPr lang="ru-RU" sz="1500" b="1" i="1" dirty="0">
                <a:solidFill>
                  <a:srgbClr val="FFC000"/>
                </a:solidFill>
              </a:rPr>
              <a:t> </a:t>
            </a:r>
            <a:r>
              <a:rPr lang="ru-RU" sz="1500" b="1" i="1" dirty="0" err="1">
                <a:solidFill>
                  <a:srgbClr val="FFC000"/>
                </a:solidFill>
              </a:rPr>
              <a:t>Yourself</a:t>
            </a:r>
            <a:r>
              <a:rPr lang="ru-RU" sz="1500" b="1" i="1" dirty="0">
                <a:solidFill>
                  <a:srgbClr val="FFC000"/>
                </a:solidFill>
              </a:rPr>
              <a:t>».</a:t>
            </a:r>
          </a:p>
        </p:txBody>
      </p:sp>
      <p:sp>
        <p:nvSpPr>
          <p:cNvPr id="20" name="Прямоугольник 19">
            <a:extLst>
              <a:ext uri="{FF2B5EF4-FFF2-40B4-BE49-F238E27FC236}">
                <a16:creationId xmlns:a16="http://schemas.microsoft.com/office/drawing/2014/main" id="{4DFD46BF-82B4-48DD-8AF2-C02269D08A5A}"/>
              </a:ext>
            </a:extLst>
          </p:cNvPr>
          <p:cNvSpPr/>
          <p:nvPr/>
        </p:nvSpPr>
        <p:spPr>
          <a:xfrm>
            <a:off x="1506188" y="3318408"/>
            <a:ext cx="7300534" cy="742060"/>
          </a:xfrm>
          <a:prstGeom prst="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500" b="1" i="1" dirty="0">
                <a:solidFill>
                  <a:srgbClr val="FFC000"/>
                </a:solidFill>
              </a:rPr>
              <a:t>Стандартную процедуру приема иностранных граждан</a:t>
            </a:r>
            <a:r>
              <a:rPr lang="ru-RU" sz="1500" b="1" i="1" dirty="0">
                <a:solidFill>
                  <a:schemeClr val="bg1"/>
                </a:solidFill>
              </a:rPr>
              <a:t> (бюджетная и контрактная основа обучения) — </a:t>
            </a:r>
            <a:r>
              <a:rPr lang="ru-RU" sz="1500" b="1" i="1" u="sng" dirty="0">
                <a:solidFill>
                  <a:schemeClr val="bg1"/>
                </a:solidFill>
              </a:rPr>
              <a:t>по дополнительному заявлению </a:t>
            </a:r>
            <a:r>
              <a:rPr lang="ru-RU" sz="1500" b="1" i="1" dirty="0">
                <a:solidFill>
                  <a:schemeClr val="bg1"/>
                </a:solidFill>
              </a:rPr>
              <a:t>об участии в реализации проектного задания.</a:t>
            </a:r>
          </a:p>
        </p:txBody>
      </p:sp>
      <p:sp>
        <p:nvSpPr>
          <p:cNvPr id="21" name="Прямоугольник 20">
            <a:extLst>
              <a:ext uri="{FF2B5EF4-FFF2-40B4-BE49-F238E27FC236}">
                <a16:creationId xmlns:a16="http://schemas.microsoft.com/office/drawing/2014/main" id="{000FF424-6721-40AF-B7EC-E8E33A434158}"/>
              </a:ext>
            </a:extLst>
          </p:cNvPr>
          <p:cNvSpPr/>
          <p:nvPr/>
        </p:nvSpPr>
        <p:spPr>
          <a:xfrm>
            <a:off x="1499015" y="4123286"/>
            <a:ext cx="7300533" cy="742060"/>
          </a:xfrm>
          <a:prstGeom prst="rect">
            <a:avLst/>
          </a:prstGeom>
          <a:solidFill>
            <a:srgbClr val="006600"/>
          </a:solidFill>
        </p:spPr>
        <p:style>
          <a:lnRef idx="1">
            <a:schemeClr val="accent1"/>
          </a:lnRef>
          <a:fillRef idx="3">
            <a:schemeClr val="accent1"/>
          </a:fillRef>
          <a:effectRef idx="2">
            <a:schemeClr val="accent1"/>
          </a:effectRef>
          <a:fontRef idx="minor">
            <a:schemeClr val="lt1"/>
          </a:fontRef>
        </p:style>
        <p:txBody>
          <a:bodyPr rtlCol="0" anchor="ctr"/>
          <a:lstStyle/>
          <a:p>
            <a:pPr algn="just"/>
            <a:r>
              <a:rPr lang="ru-RU" sz="1500" b="1" i="1" dirty="0">
                <a:solidFill>
                  <a:srgbClr val="FFC000"/>
                </a:solidFill>
              </a:rPr>
              <a:t>Стандартную процедуру приема российских граждан </a:t>
            </a:r>
            <a:r>
              <a:rPr lang="ru-RU" sz="1500" b="1" i="1" dirty="0">
                <a:solidFill>
                  <a:schemeClr val="bg1"/>
                </a:solidFill>
              </a:rPr>
              <a:t>(бюджетная и контрактная основа обучения) — </a:t>
            </a:r>
            <a:r>
              <a:rPr lang="ru-RU" sz="1500" b="1" i="1" u="sng" dirty="0">
                <a:solidFill>
                  <a:schemeClr val="bg1"/>
                </a:solidFill>
              </a:rPr>
              <a:t>по дополнительному заявлению </a:t>
            </a:r>
            <a:r>
              <a:rPr lang="ru-RU" sz="1500" b="1" i="1" dirty="0">
                <a:solidFill>
                  <a:schemeClr val="bg1"/>
                </a:solidFill>
              </a:rPr>
              <a:t>об участии в реализации проектного задания.</a:t>
            </a:r>
            <a:endParaRPr lang="en-US" sz="1500" b="1" i="1" dirty="0">
              <a:solidFill>
                <a:schemeClr val="bg1"/>
              </a:solidFill>
            </a:endParaRPr>
          </a:p>
        </p:txBody>
      </p:sp>
      <p:pic>
        <p:nvPicPr>
          <p:cNvPr id="22" name="Рисунок 21" descr="Угловые стрелки">
            <a:extLst>
              <a:ext uri="{FF2B5EF4-FFF2-40B4-BE49-F238E27FC236}">
                <a16:creationId xmlns:a16="http://schemas.microsoft.com/office/drawing/2014/main" id="{2549C95D-2BBD-4A1F-8B04-3DD005782BB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46933" y="2555836"/>
            <a:ext cx="540246" cy="540246"/>
          </a:xfrm>
          <a:prstGeom prst="rect">
            <a:avLst/>
          </a:prstGeom>
        </p:spPr>
      </p:pic>
      <p:pic>
        <p:nvPicPr>
          <p:cNvPr id="23" name="Рисунок 22" descr="Угловые стрелки">
            <a:extLst>
              <a:ext uri="{FF2B5EF4-FFF2-40B4-BE49-F238E27FC236}">
                <a16:creationId xmlns:a16="http://schemas.microsoft.com/office/drawing/2014/main" id="{EA12C518-07FA-4624-8C31-470C5F8C29D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0747" y="3410572"/>
            <a:ext cx="540246" cy="540246"/>
          </a:xfrm>
          <a:prstGeom prst="rect">
            <a:avLst/>
          </a:prstGeom>
        </p:spPr>
      </p:pic>
      <p:pic>
        <p:nvPicPr>
          <p:cNvPr id="24" name="Рисунок 23" descr="Угловые стрелки">
            <a:extLst>
              <a:ext uri="{FF2B5EF4-FFF2-40B4-BE49-F238E27FC236}">
                <a16:creationId xmlns:a16="http://schemas.microsoft.com/office/drawing/2014/main" id="{0FFC63C2-8D59-4A26-B226-85F30FA049A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4174" y="4179005"/>
            <a:ext cx="540246" cy="540246"/>
          </a:xfrm>
          <a:prstGeom prst="rect">
            <a:avLst/>
          </a:prstGeom>
        </p:spPr>
      </p:pic>
    </p:spTree>
    <p:extLst>
      <p:ext uri="{BB962C8B-B14F-4D97-AF65-F5344CB8AC3E}">
        <p14:creationId xmlns:p14="http://schemas.microsoft.com/office/powerpoint/2010/main" val="3179126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a:extLst>
              <a:ext uri="{FF2B5EF4-FFF2-40B4-BE49-F238E27FC236}">
                <a16:creationId xmlns:a16="http://schemas.microsoft.com/office/drawing/2014/main" id="{7887ACB4-1833-4742-92A8-156C44F6D030}"/>
              </a:ext>
            </a:extLst>
          </p:cNvPr>
          <p:cNvPicPr>
            <a:picLocks noChangeAspect="1"/>
          </p:cNvPicPr>
          <p:nvPr/>
        </p:nvPicPr>
        <p:blipFill rotWithShape="1">
          <a:blip r:embed="rId3">
            <a:extLst>
              <a:ext uri="{28A0092B-C50C-407E-A947-70E740481C1C}">
                <a14:useLocalDpi xmlns:a14="http://schemas.microsoft.com/office/drawing/2010/main" val="0"/>
              </a:ext>
            </a:extLst>
          </a:blip>
          <a:srcRect l="7363" t="19957" r="45391" b="39977"/>
          <a:stretch/>
        </p:blipFill>
        <p:spPr>
          <a:xfrm flipH="1">
            <a:off x="7376882" y="0"/>
            <a:ext cx="1767118" cy="1386254"/>
          </a:xfrm>
          <a:prstGeom prst="rect">
            <a:avLst/>
          </a:prstGeom>
          <a:effectLst>
            <a:glow>
              <a:schemeClr val="accent1">
                <a:alpha val="0"/>
              </a:schemeClr>
            </a:glow>
          </a:effectLst>
        </p:spPr>
      </p:pic>
      <p:pic>
        <p:nvPicPr>
          <p:cNvPr id="5" name="Рисунок 4">
            <a:extLst>
              <a:ext uri="{FF2B5EF4-FFF2-40B4-BE49-F238E27FC236}">
                <a16:creationId xmlns:a16="http://schemas.microsoft.com/office/drawing/2014/main" id="{6D9FCB1C-6C32-46EE-9B33-F4CF6D3376BD}"/>
              </a:ext>
            </a:extLst>
          </p:cNvPr>
          <p:cNvPicPr>
            <a:picLocks noChangeAspect="1"/>
          </p:cNvPicPr>
          <p:nvPr/>
        </p:nvPicPr>
        <p:blipFill rotWithShape="1">
          <a:blip r:embed="rId3">
            <a:extLst>
              <a:ext uri="{28A0092B-C50C-407E-A947-70E740481C1C}">
                <a14:useLocalDpi xmlns:a14="http://schemas.microsoft.com/office/drawing/2010/main" val="0"/>
              </a:ext>
            </a:extLst>
          </a:blip>
          <a:srcRect l="10413" r="1243" b="26228"/>
          <a:stretch/>
        </p:blipFill>
        <p:spPr>
          <a:xfrm rot="5400000" flipH="1" flipV="1">
            <a:off x="-854321" y="692544"/>
            <a:ext cx="5204467" cy="3697454"/>
          </a:xfrm>
          <a:prstGeom prst="rect">
            <a:avLst/>
          </a:prstGeom>
          <a:ln>
            <a:noFill/>
          </a:ln>
          <a:effectLst>
            <a:outerShdw blurRad="292100" dist="139700" dir="2700000" algn="tl" rotWithShape="0">
              <a:srgbClr val="333333">
                <a:alpha val="65000"/>
              </a:srgbClr>
            </a:outerShdw>
          </a:effectLst>
        </p:spPr>
      </p:pic>
      <p:sp>
        <p:nvSpPr>
          <p:cNvPr id="25" name="Slide Number Placeholder 4">
            <a:extLst>
              <a:ext uri="{FF2B5EF4-FFF2-40B4-BE49-F238E27FC236}">
                <a16:creationId xmlns:a16="http://schemas.microsoft.com/office/drawing/2014/main" id="{26F89647-2960-4A20-85CC-6635165339B6}"/>
              </a:ext>
            </a:extLst>
          </p:cNvPr>
          <p:cNvSpPr txBox="1">
            <a:spLocks/>
          </p:cNvSpPr>
          <p:nvPr/>
        </p:nvSpPr>
        <p:spPr>
          <a:xfrm>
            <a:off x="426825" y="4958206"/>
            <a:ext cx="331015" cy="1674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D62B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008000"/>
              </a:solidFill>
              <a:latin typeface="Trebuchet MS"/>
              <a:cs typeface="Trebuchet MS"/>
            </a:endParaRPr>
          </a:p>
        </p:txBody>
      </p:sp>
      <p:sp>
        <p:nvSpPr>
          <p:cNvPr id="6" name="Прямоугольник 5">
            <a:extLst>
              <a:ext uri="{FF2B5EF4-FFF2-40B4-BE49-F238E27FC236}">
                <a16:creationId xmlns:a16="http://schemas.microsoft.com/office/drawing/2014/main" id="{FBFD95F2-7EBB-40C8-A763-DF7C05DFB3DD}"/>
              </a:ext>
            </a:extLst>
          </p:cNvPr>
          <p:cNvSpPr/>
          <p:nvPr/>
        </p:nvSpPr>
        <p:spPr>
          <a:xfrm>
            <a:off x="92190" y="965234"/>
            <a:ext cx="2054269" cy="801400"/>
          </a:xfrm>
          <a:prstGeom prst="rect">
            <a:avLst/>
          </a:prstGeom>
          <a:solidFill>
            <a:schemeClr val="bg1">
              <a:lumMod val="5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000" b="1" dirty="0">
              <a:solidFill>
                <a:schemeClr val="bg1"/>
              </a:solidFill>
              <a:cs typeface="Times New Roman" panose="02020603050405020304" pitchFamily="18" charset="0"/>
            </a:endParaRPr>
          </a:p>
          <a:p>
            <a:pPr algn="ctr"/>
            <a:r>
              <a:rPr lang="ru-RU" sz="2000" b="1" dirty="0">
                <a:solidFill>
                  <a:schemeClr val="bg1"/>
                </a:solidFill>
                <a:cs typeface="Times New Roman" panose="02020603050405020304" pitchFamily="18" charset="0"/>
              </a:rPr>
              <a:t>«</a:t>
            </a:r>
            <a:r>
              <a:rPr lang="en-US" sz="2000" b="1" dirty="0">
                <a:solidFill>
                  <a:schemeClr val="bg1"/>
                </a:solidFill>
                <a:cs typeface="Times New Roman" panose="02020603050405020304" pitchFamily="18" charset="0"/>
              </a:rPr>
              <a:t>BE MASTER!</a:t>
            </a:r>
            <a:r>
              <a:rPr lang="ru-RU" sz="2000" b="1" dirty="0">
                <a:solidFill>
                  <a:schemeClr val="bg1"/>
                </a:solidFill>
                <a:cs typeface="Times New Roman" panose="02020603050405020304" pitchFamily="18" charset="0"/>
              </a:rPr>
              <a:t>»</a:t>
            </a:r>
          </a:p>
          <a:p>
            <a:pPr algn="ctr"/>
            <a:r>
              <a:rPr lang="ru-RU" sz="2000" b="1" dirty="0">
                <a:solidFill>
                  <a:schemeClr val="bg1"/>
                </a:solidFill>
                <a:cs typeface="Times New Roman" panose="02020603050405020304" pitchFamily="18" charset="0"/>
              </a:rPr>
              <a:t>100 000 </a:t>
            </a:r>
            <a:r>
              <a:rPr lang="en-US" sz="2000" b="1" dirty="0">
                <a:solidFill>
                  <a:schemeClr val="bg1"/>
                </a:solidFill>
                <a:cs typeface="Times New Roman" panose="02020603050405020304" pitchFamily="18" charset="0"/>
              </a:rPr>
              <a:t>RUB</a:t>
            </a:r>
            <a:endParaRPr lang="ru-RU" sz="2000" b="1" dirty="0">
              <a:solidFill>
                <a:schemeClr val="bg1"/>
              </a:solidFill>
              <a:cs typeface="Times New Roman" panose="02020603050405020304" pitchFamily="18" charset="0"/>
            </a:endParaRPr>
          </a:p>
          <a:p>
            <a:pPr algn="ctr"/>
            <a:endParaRPr lang="ru-RU" dirty="0"/>
          </a:p>
        </p:txBody>
      </p:sp>
      <p:sp>
        <p:nvSpPr>
          <p:cNvPr id="8" name="Прямоугольник 7">
            <a:extLst>
              <a:ext uri="{FF2B5EF4-FFF2-40B4-BE49-F238E27FC236}">
                <a16:creationId xmlns:a16="http://schemas.microsoft.com/office/drawing/2014/main" id="{52381146-61AA-4BDA-81CA-D8D979F7E594}"/>
              </a:ext>
            </a:extLst>
          </p:cNvPr>
          <p:cNvSpPr/>
          <p:nvPr/>
        </p:nvSpPr>
        <p:spPr>
          <a:xfrm>
            <a:off x="92189" y="1915742"/>
            <a:ext cx="2054269" cy="801400"/>
          </a:xfrm>
          <a:prstGeom prst="rect">
            <a:avLst/>
          </a:prstGeom>
          <a:solidFill>
            <a:srgbClr val="711571"/>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a:solidFill>
                  <a:schemeClr val="bg1"/>
                </a:solidFill>
                <a:cs typeface="Times New Roman" panose="02020603050405020304" pitchFamily="18" charset="0"/>
              </a:rPr>
              <a:t>Portfolio Competition</a:t>
            </a:r>
            <a:endParaRPr lang="ru-RU" dirty="0">
              <a:solidFill>
                <a:schemeClr val="bg1"/>
              </a:solidFill>
            </a:endParaRPr>
          </a:p>
        </p:txBody>
      </p:sp>
      <p:pic>
        <p:nvPicPr>
          <p:cNvPr id="9" name="Picture 3" descr="logo_RUDN_eng.png">
            <a:extLst>
              <a:ext uri="{FF2B5EF4-FFF2-40B4-BE49-F238E27FC236}">
                <a16:creationId xmlns:a16="http://schemas.microsoft.com/office/drawing/2014/main" id="{9F6AE5D0-9EEF-4B85-8A1A-7224C8346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193" y="456384"/>
            <a:ext cx="1295951" cy="385567"/>
          </a:xfrm>
          <a:prstGeom prst="rect">
            <a:avLst/>
          </a:prstGeom>
        </p:spPr>
      </p:pic>
      <p:sp>
        <p:nvSpPr>
          <p:cNvPr id="12" name="Slide Number Placeholder 4">
            <a:extLst>
              <a:ext uri="{FF2B5EF4-FFF2-40B4-BE49-F238E27FC236}">
                <a16:creationId xmlns:a16="http://schemas.microsoft.com/office/drawing/2014/main" id="{A7F789DD-1068-48B8-8DA0-547BEC1944F7}"/>
              </a:ext>
            </a:extLst>
          </p:cNvPr>
          <p:cNvSpPr>
            <a:spLocks noGrp="1"/>
          </p:cNvSpPr>
          <p:nvPr>
            <p:ph type="sldNum" sz="quarter" idx="12"/>
          </p:nvPr>
        </p:nvSpPr>
        <p:spPr>
          <a:xfrm>
            <a:off x="426825" y="4803457"/>
            <a:ext cx="418382" cy="273844"/>
          </a:xfrm>
        </p:spPr>
        <p:txBody>
          <a:bodyPr/>
          <a:lstStyle/>
          <a:p>
            <a:pPr algn="ctr"/>
            <a:fld id="{897B1AD0-CEE0-234F-8740-2B05DEBC40E6}" type="slidenum">
              <a:rPr lang="en-US" smtClean="0">
                <a:solidFill>
                  <a:schemeClr val="bg1"/>
                </a:solidFill>
                <a:latin typeface="Trebuchet MS"/>
                <a:cs typeface="Trebuchet MS"/>
              </a:rPr>
              <a:pPr algn="ctr"/>
              <a:t>5</a:t>
            </a:fld>
            <a:endParaRPr lang="en-US" dirty="0">
              <a:solidFill>
                <a:schemeClr val="bg1"/>
              </a:solidFill>
              <a:latin typeface="Trebuchet MS"/>
              <a:cs typeface="Trebuchet MS"/>
            </a:endParaRPr>
          </a:p>
        </p:txBody>
      </p:sp>
      <p:graphicFrame>
        <p:nvGraphicFramePr>
          <p:cNvPr id="11" name="Таблица 10">
            <a:extLst>
              <a:ext uri="{FF2B5EF4-FFF2-40B4-BE49-F238E27FC236}">
                <a16:creationId xmlns:a16="http://schemas.microsoft.com/office/drawing/2014/main" id="{CB5EDE0B-1885-4A77-B21D-03931D4397F3}"/>
              </a:ext>
            </a:extLst>
          </p:cNvPr>
          <p:cNvGraphicFramePr>
            <a:graphicFrameLocks noGrp="1"/>
          </p:cNvGraphicFramePr>
          <p:nvPr>
            <p:extLst>
              <p:ext uri="{D42A27DB-BD31-4B8C-83A1-F6EECF244321}">
                <p14:modId xmlns:p14="http://schemas.microsoft.com/office/powerpoint/2010/main" val="3554939677"/>
              </p:ext>
            </p:extLst>
          </p:nvPr>
        </p:nvGraphicFramePr>
        <p:xfrm>
          <a:off x="2360951" y="121062"/>
          <a:ext cx="6625651" cy="4837144"/>
        </p:xfrm>
        <a:graphic>
          <a:graphicData uri="http://schemas.openxmlformats.org/drawingml/2006/table">
            <a:tbl>
              <a:tblPr firstRow="1" firstCol="1" lastRow="1" lastCol="1" bandRow="1" bandCol="1">
                <a:effectLst>
                  <a:outerShdw blurRad="50800" dist="38100" dir="8100000" algn="tr" rotWithShape="0">
                    <a:prstClr val="black">
                      <a:alpha val="40000"/>
                    </a:prstClr>
                  </a:outerShdw>
                </a:effectLst>
                <a:tableStyleId>{5C22544A-7EE6-4342-B048-85BDC9FD1C3A}</a:tableStyleId>
              </a:tblPr>
              <a:tblGrid>
                <a:gridCol w="4917600">
                  <a:extLst>
                    <a:ext uri="{9D8B030D-6E8A-4147-A177-3AD203B41FA5}">
                      <a16:colId xmlns:a16="http://schemas.microsoft.com/office/drawing/2014/main" val="2458102399"/>
                    </a:ext>
                  </a:extLst>
                </a:gridCol>
                <a:gridCol w="1708051">
                  <a:extLst>
                    <a:ext uri="{9D8B030D-6E8A-4147-A177-3AD203B41FA5}">
                      <a16:colId xmlns:a16="http://schemas.microsoft.com/office/drawing/2014/main" val="2134681778"/>
                    </a:ext>
                  </a:extLst>
                </a:gridCol>
              </a:tblGrid>
              <a:tr h="435077">
                <a:tc>
                  <a:txBody>
                    <a:bodyPr/>
                    <a:lstStyle/>
                    <a:p>
                      <a:pPr>
                        <a:lnSpc>
                          <a:spcPct val="115000"/>
                        </a:lnSpc>
                        <a:spcAft>
                          <a:spcPts val="800"/>
                        </a:spcAft>
                      </a:pPr>
                      <a:r>
                        <a:rPr lang="en-US" sz="1200" b="1" u="none" dirty="0">
                          <a:solidFill>
                            <a:srgbClr val="FFC000"/>
                          </a:solidFill>
                          <a:effectLst/>
                          <a:latin typeface="+mn-lt"/>
                          <a:cs typeface="Times New Roman" panose="02020603050405020304" pitchFamily="18" charset="0"/>
                        </a:rPr>
                        <a:t>Section 1</a:t>
                      </a:r>
                      <a:r>
                        <a:rPr lang="ru-RU" sz="1200" b="1" u="none" dirty="0">
                          <a:solidFill>
                            <a:srgbClr val="FFC000"/>
                          </a:solidFill>
                          <a:effectLst/>
                          <a:latin typeface="+mn-lt"/>
                          <a:cs typeface="Times New Roman" panose="02020603050405020304" pitchFamily="18" charset="0"/>
                        </a:rPr>
                        <a:t>. </a:t>
                      </a:r>
                      <a:r>
                        <a:rPr lang="en-US" sz="1200" b="1" u="none" dirty="0">
                          <a:solidFill>
                            <a:srgbClr val="FFC000"/>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Justifying the choice of RUDN University for Master studies (text no more than 3 pages).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20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792187792"/>
                  </a:ext>
                </a:extLst>
              </a:tr>
              <a:tr h="435077">
                <a:tc>
                  <a:txBody>
                    <a:bodyPr/>
                    <a:lstStyle/>
                    <a:p>
                      <a:pPr>
                        <a:lnSpc>
                          <a:spcPct val="115000"/>
                        </a:lnSpc>
                        <a:spcBef>
                          <a:spcPts val="600"/>
                        </a:spcBef>
                        <a:spcAft>
                          <a:spcPts val="800"/>
                        </a:spcAft>
                      </a:pPr>
                      <a:r>
                        <a:rPr lang="en-US" sz="1200" b="1" u="none" dirty="0">
                          <a:solidFill>
                            <a:srgbClr val="FFC000"/>
                          </a:solidFill>
                          <a:effectLst/>
                          <a:latin typeface="+mn-lt"/>
                          <a:cs typeface="Times New Roman" panose="02020603050405020304" pitchFamily="18" charset="0"/>
                        </a:rPr>
                        <a:t>Section </a:t>
                      </a:r>
                      <a:r>
                        <a:rPr lang="ru-RU" sz="1200" b="1" u="none" dirty="0">
                          <a:solidFill>
                            <a:srgbClr val="FFC000"/>
                          </a:solidFill>
                          <a:effectLst/>
                          <a:latin typeface="+mn-lt"/>
                          <a:cs typeface="Times New Roman" panose="02020603050405020304" pitchFamily="18" charset="0"/>
                        </a:rPr>
                        <a:t>2. </a:t>
                      </a:r>
                      <a:r>
                        <a:rPr lang="en-US" sz="1200" dirty="0">
                          <a:solidFill>
                            <a:schemeClr val="bg1"/>
                          </a:solidFill>
                          <a:effectLst/>
                          <a:latin typeface="+mn-lt"/>
                          <a:cs typeface="Times New Roman" panose="02020603050405020304" pitchFamily="18" charset="0"/>
                        </a:rPr>
                        <a:t>Explanation the choice of the program selection (video essay up to 3 minutes)</a:t>
                      </a:r>
                      <a:r>
                        <a:rPr lang="ru-RU" sz="1200" dirty="0">
                          <a:solidFill>
                            <a:schemeClr val="bg1"/>
                          </a:solidFill>
                          <a:effectLst/>
                          <a:latin typeface="+mn-lt"/>
                          <a:cs typeface="Times New Roman" panose="02020603050405020304" pitchFamily="18" charset="0"/>
                        </a:rPr>
                        <a:t> </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Bef>
                          <a:spcPts val="600"/>
                        </a:spcBef>
                        <a:spcAft>
                          <a:spcPts val="800"/>
                        </a:spcAft>
                      </a:pPr>
                      <a:r>
                        <a:rPr lang="ru-RU" sz="1200" dirty="0">
                          <a:solidFill>
                            <a:schemeClr val="bg1"/>
                          </a:solidFill>
                          <a:effectLst/>
                          <a:latin typeface="+mn-lt"/>
                          <a:cs typeface="Times New Roman" panose="02020603050405020304" pitchFamily="18" charset="0"/>
                        </a:rPr>
                        <a:t>20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561623089"/>
                  </a:ext>
                </a:extLst>
              </a:tr>
              <a:tr h="229390">
                <a:tc>
                  <a:txBody>
                    <a:bodyPr/>
                    <a:lstStyle/>
                    <a:p>
                      <a:pPr>
                        <a:lnSpc>
                          <a:spcPct val="115000"/>
                        </a:lnSpc>
                        <a:spcAft>
                          <a:spcPts val="800"/>
                        </a:spcAft>
                      </a:pPr>
                      <a:r>
                        <a:rPr lang="en-US" sz="1200" b="1" u="none" dirty="0">
                          <a:solidFill>
                            <a:srgbClr val="FFC000"/>
                          </a:solidFill>
                          <a:effectLst/>
                          <a:latin typeface="+mn-lt"/>
                          <a:cs typeface="Times New Roman" panose="02020603050405020304" pitchFamily="18" charset="0"/>
                        </a:rPr>
                        <a:t>Section </a:t>
                      </a:r>
                      <a:r>
                        <a:rPr lang="ru-RU" sz="1200" b="1" u="none" dirty="0">
                          <a:solidFill>
                            <a:srgbClr val="FFC000"/>
                          </a:solidFill>
                          <a:effectLst/>
                          <a:latin typeface="+mn-lt"/>
                          <a:cs typeface="Times New Roman" panose="02020603050405020304" pitchFamily="18" charset="0"/>
                        </a:rPr>
                        <a:t>3. </a:t>
                      </a:r>
                      <a:r>
                        <a:rPr lang="en-US" sz="1200" dirty="0">
                          <a:solidFill>
                            <a:schemeClr val="bg1"/>
                          </a:solidFill>
                          <a:effectLst/>
                          <a:latin typeface="+mn-lt"/>
                          <a:cs typeface="Times New Roman" panose="02020603050405020304" pitchFamily="18" charset="0"/>
                        </a:rPr>
                        <a:t>Competitor’s scientific achievements</a:t>
                      </a: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21 </a:t>
                      </a:r>
                      <a:r>
                        <a:rPr lang="en-US" sz="1200" dirty="0">
                          <a:solidFill>
                            <a:schemeClr val="bg1"/>
                          </a:solidFill>
                          <a:effectLst/>
                          <a:latin typeface="+mn-lt"/>
                          <a:cs typeface="Times New Roman" panose="02020603050405020304" pitchFamily="18" charset="0"/>
                        </a:rPr>
                        <a:t>points</a:t>
                      </a:r>
                      <a:r>
                        <a:rPr lang="ru-RU" sz="1200" dirty="0">
                          <a:solidFill>
                            <a:schemeClr val="bg1"/>
                          </a:solidFill>
                          <a:effectLst/>
                          <a:latin typeface="+mn-lt"/>
                          <a:cs typeface="Times New Roman" panose="02020603050405020304" pitchFamily="18" charset="0"/>
                        </a:rPr>
                        <a:t>:</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2900181767"/>
                  </a:ext>
                </a:extLst>
              </a:tr>
              <a:tr h="435077">
                <a:tc>
                  <a:txBody>
                    <a:bodyPr/>
                    <a:lstStyle/>
                    <a:p>
                      <a:pPr algn="just">
                        <a:lnSpc>
                          <a:spcPct val="115000"/>
                        </a:lnSpc>
                        <a:spcAft>
                          <a:spcPts val="800"/>
                        </a:spcAft>
                      </a:pPr>
                      <a:r>
                        <a:rPr lang="en-US" sz="1200" dirty="0">
                          <a:solidFill>
                            <a:schemeClr val="bg1"/>
                          </a:solidFill>
                          <a:effectLst/>
                          <a:latin typeface="+mn-lt"/>
                          <a:cs typeface="Times New Roman" panose="02020603050405020304" pitchFamily="18" charset="0"/>
                        </a:rPr>
                        <a:t>          </a:t>
                      </a:r>
                      <a:r>
                        <a:rPr lang="ru-RU" sz="1200" dirty="0">
                          <a:solidFill>
                            <a:schemeClr val="bg1"/>
                          </a:solidFill>
                          <a:effectLst/>
                          <a:latin typeface="+mn-lt"/>
                          <a:cs typeface="Times New Roman" panose="02020603050405020304" pitchFamily="18" charset="0"/>
                        </a:rPr>
                        <a:t>1) </a:t>
                      </a:r>
                      <a:r>
                        <a:rPr lang="en-US" sz="1200" dirty="0">
                          <a:solidFill>
                            <a:schemeClr val="bg1"/>
                          </a:solidFill>
                          <a:effectLst/>
                          <a:latin typeface="+mn-lt"/>
                          <a:cs typeface="Times New Roman" panose="02020603050405020304" pitchFamily="18" charset="0"/>
                        </a:rPr>
                        <a:t>Availability of scientific publications in journals and collections of      Scientific Works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 9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1171446803"/>
                  </a:ext>
                </a:extLst>
              </a:tr>
              <a:tr h="435077">
                <a:tc>
                  <a:txBody>
                    <a:bodyPr/>
                    <a:lstStyle/>
                    <a:p>
                      <a:pPr algn="just">
                        <a:lnSpc>
                          <a:spcPct val="115000"/>
                        </a:lnSpc>
                        <a:spcAft>
                          <a:spcPts val="800"/>
                        </a:spcAft>
                      </a:pPr>
                      <a:r>
                        <a:rPr lang="en-US" sz="1200" dirty="0">
                          <a:solidFill>
                            <a:schemeClr val="bg1"/>
                          </a:solidFill>
                          <a:effectLst/>
                          <a:latin typeface="+mn-lt"/>
                          <a:cs typeface="Times New Roman" panose="02020603050405020304" pitchFamily="18" charset="0"/>
                        </a:rPr>
                        <a:t>          </a:t>
                      </a:r>
                      <a:r>
                        <a:rPr lang="ru-RU" sz="1200" dirty="0">
                          <a:solidFill>
                            <a:schemeClr val="bg1"/>
                          </a:solidFill>
                          <a:effectLst/>
                          <a:latin typeface="+mn-lt"/>
                          <a:cs typeface="Times New Roman" panose="02020603050405020304" pitchFamily="18" charset="0"/>
                        </a:rPr>
                        <a:t>2) </a:t>
                      </a:r>
                      <a:r>
                        <a:rPr lang="en-US" sz="1200" dirty="0">
                          <a:solidFill>
                            <a:schemeClr val="bg1"/>
                          </a:solidFill>
                          <a:effectLst/>
                          <a:latin typeface="+mn-lt"/>
                          <a:cs typeface="Times New Roman" panose="02020603050405020304" pitchFamily="18" charset="0"/>
                        </a:rPr>
                        <a:t>Participation and performance in international or all-Russian conferences and exhibitions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 7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3315796019"/>
                  </a:ext>
                </a:extLst>
              </a:tr>
              <a:tr h="210976">
                <a:tc>
                  <a:txBody>
                    <a:bodyPr/>
                    <a:lstStyle/>
                    <a:p>
                      <a:pPr algn="just">
                        <a:lnSpc>
                          <a:spcPct val="115000"/>
                        </a:lnSpc>
                        <a:spcAft>
                          <a:spcPts val="800"/>
                        </a:spcAft>
                      </a:pPr>
                      <a:r>
                        <a:rPr lang="en-US" sz="1200" dirty="0">
                          <a:solidFill>
                            <a:schemeClr val="bg1"/>
                          </a:solidFill>
                          <a:effectLst/>
                          <a:latin typeface="+mn-lt"/>
                          <a:cs typeface="Times New Roman" panose="02020603050405020304" pitchFamily="18" charset="0"/>
                        </a:rPr>
                        <a:t>          </a:t>
                      </a:r>
                      <a:r>
                        <a:rPr lang="ru-RU" sz="1200" dirty="0">
                          <a:solidFill>
                            <a:schemeClr val="bg1"/>
                          </a:solidFill>
                          <a:effectLst/>
                          <a:latin typeface="+mn-lt"/>
                          <a:cs typeface="Times New Roman" panose="02020603050405020304" pitchFamily="18" charset="0"/>
                        </a:rPr>
                        <a:t>3) </a:t>
                      </a:r>
                      <a:r>
                        <a:rPr lang="en-US" sz="1200" dirty="0">
                          <a:solidFill>
                            <a:schemeClr val="bg1"/>
                          </a:solidFill>
                          <a:effectLst/>
                          <a:latin typeface="+mn-lt"/>
                          <a:cs typeface="Times New Roman" panose="02020603050405020304" pitchFamily="18" charset="0"/>
                        </a:rPr>
                        <a:t>Scientific grants, diplomas, awards, scholarships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5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272905762"/>
                  </a:ext>
                </a:extLst>
              </a:tr>
              <a:tr h="211899">
                <a:tc>
                  <a:txBody>
                    <a:bodyPr/>
                    <a:lstStyle/>
                    <a:p>
                      <a:pPr>
                        <a:lnSpc>
                          <a:spcPct val="115000"/>
                        </a:lnSpc>
                        <a:spcAft>
                          <a:spcPts val="800"/>
                        </a:spcAft>
                      </a:pPr>
                      <a:r>
                        <a:rPr lang="en-US" sz="1200" b="1" u="none" dirty="0">
                          <a:solidFill>
                            <a:srgbClr val="FFC000"/>
                          </a:solidFill>
                          <a:effectLst/>
                          <a:latin typeface="+mn-lt"/>
                          <a:cs typeface="Times New Roman" panose="02020603050405020304" pitchFamily="18" charset="0"/>
                        </a:rPr>
                        <a:t>Section </a:t>
                      </a:r>
                      <a:r>
                        <a:rPr lang="ru-RU" sz="1200" b="1" u="none" dirty="0">
                          <a:solidFill>
                            <a:srgbClr val="FFC000"/>
                          </a:solidFill>
                          <a:effectLst/>
                          <a:latin typeface="+mn-lt"/>
                          <a:cs typeface="Times New Roman" panose="02020603050405020304" pitchFamily="18" charset="0"/>
                        </a:rPr>
                        <a:t>4. </a:t>
                      </a:r>
                      <a:r>
                        <a:rPr lang="en-US" sz="1200" dirty="0">
                          <a:solidFill>
                            <a:schemeClr val="bg1"/>
                          </a:solidFill>
                          <a:effectLst/>
                          <a:latin typeface="+mn-lt"/>
                          <a:cs typeface="Times New Roman" panose="02020603050405020304" pitchFamily="18" charset="0"/>
                        </a:rPr>
                        <a:t>Competitor’s academic achievements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29 </a:t>
                      </a:r>
                      <a:r>
                        <a:rPr lang="en-US" sz="1200" dirty="0">
                          <a:solidFill>
                            <a:schemeClr val="bg1"/>
                          </a:solidFill>
                          <a:effectLst/>
                          <a:latin typeface="+mn-lt"/>
                          <a:cs typeface="Times New Roman" panose="02020603050405020304" pitchFamily="18" charset="0"/>
                        </a:rPr>
                        <a:t>points</a:t>
                      </a:r>
                      <a:r>
                        <a:rPr lang="ru-RU" sz="1200" dirty="0">
                          <a:solidFill>
                            <a:schemeClr val="bg1"/>
                          </a:solidFill>
                          <a:effectLst/>
                          <a:latin typeface="+mn-lt"/>
                          <a:cs typeface="Times New Roman" panose="02020603050405020304" pitchFamily="18" charset="0"/>
                        </a:rPr>
                        <a:t>:</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66564138"/>
                  </a:ext>
                </a:extLst>
              </a:tr>
              <a:tr h="435077">
                <a:tc>
                  <a:txBody>
                    <a:bodyPr/>
                    <a:lstStyle/>
                    <a:p>
                      <a:pPr algn="r">
                        <a:lnSpc>
                          <a:spcPct val="115000"/>
                        </a:lnSpc>
                        <a:spcAft>
                          <a:spcPts val="800"/>
                        </a:spcAft>
                      </a:pPr>
                      <a:r>
                        <a:rPr lang="ru-RU" sz="1200" dirty="0">
                          <a:solidFill>
                            <a:schemeClr val="bg1"/>
                          </a:solidFill>
                          <a:effectLst/>
                          <a:latin typeface="+mn-lt"/>
                          <a:cs typeface="Times New Roman" panose="02020603050405020304" pitchFamily="18" charset="0"/>
                        </a:rPr>
                        <a:t>1) </a:t>
                      </a:r>
                      <a:r>
                        <a:rPr lang="en-US" sz="1200" dirty="0">
                          <a:solidFill>
                            <a:schemeClr val="bg1"/>
                          </a:solidFill>
                          <a:effectLst/>
                          <a:latin typeface="+mn-lt"/>
                          <a:cs typeface="Times New Roman" panose="02020603050405020304" pitchFamily="18" charset="0"/>
                        </a:rPr>
                        <a:t>Grade Point Average of the diploma of higher education                                           </a:t>
                      </a:r>
                      <a:r>
                        <a:rPr lang="en-US" sz="1200" dirty="0">
                          <a:solidFill>
                            <a:srgbClr val="F9BFEE"/>
                          </a:solidFill>
                          <a:effectLst/>
                          <a:latin typeface="+mn-lt"/>
                          <a:cs typeface="Times New Roman" panose="02020603050405020304" pitchFamily="18" charset="0"/>
                        </a:rPr>
                        <a:t>(not lower than 4.2</a:t>
                      </a:r>
                      <a:r>
                        <a:rPr lang="ru-RU" sz="1200" dirty="0">
                          <a:solidFill>
                            <a:srgbClr val="F9BFEE"/>
                          </a:solidFill>
                          <a:effectLst/>
                          <a:latin typeface="+mn-lt"/>
                          <a:cs typeface="Times New Roman" panose="02020603050405020304" pitchFamily="18" charset="0"/>
                        </a:rPr>
                        <a:t>)</a:t>
                      </a:r>
                      <a:endParaRPr lang="ru-RU" sz="1200" dirty="0">
                        <a:solidFill>
                          <a:srgbClr val="F9BFEE"/>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10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795950366"/>
                  </a:ext>
                </a:extLst>
              </a:tr>
              <a:tr h="210976">
                <a:tc>
                  <a:txBody>
                    <a:bodyPr/>
                    <a:lstStyle/>
                    <a:p>
                      <a:pPr algn="just">
                        <a:lnSpc>
                          <a:spcPct val="115000"/>
                        </a:lnSpc>
                        <a:spcAft>
                          <a:spcPts val="800"/>
                        </a:spcAft>
                      </a:pPr>
                      <a:r>
                        <a:rPr lang="en-US" sz="1200" dirty="0">
                          <a:solidFill>
                            <a:schemeClr val="bg1"/>
                          </a:solidFill>
                          <a:effectLst/>
                          <a:latin typeface="+mn-lt"/>
                          <a:cs typeface="Times New Roman" panose="02020603050405020304" pitchFamily="18" charset="0"/>
                        </a:rPr>
                        <a:t>                            </a:t>
                      </a:r>
                      <a:r>
                        <a:rPr lang="ru-RU" sz="1200" dirty="0">
                          <a:solidFill>
                            <a:schemeClr val="bg1"/>
                          </a:solidFill>
                          <a:effectLst/>
                          <a:latin typeface="+mn-lt"/>
                          <a:cs typeface="Times New Roman" panose="02020603050405020304" pitchFamily="18" charset="0"/>
                        </a:rPr>
                        <a:t>2) </a:t>
                      </a:r>
                      <a:r>
                        <a:rPr lang="en-US" sz="1200" dirty="0">
                          <a:solidFill>
                            <a:schemeClr val="bg1"/>
                          </a:solidFill>
                          <a:effectLst/>
                          <a:latin typeface="+mn-lt"/>
                          <a:cs typeface="Times New Roman" panose="02020603050405020304" pitchFamily="18" charset="0"/>
                        </a:rPr>
                        <a:t>Victories in Olympiads, contests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6 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3564427361"/>
                  </a:ext>
                </a:extLst>
              </a:tr>
              <a:tr h="210976">
                <a:tc>
                  <a:txBody>
                    <a:bodyPr/>
                    <a:lstStyle/>
                    <a:p>
                      <a:pPr algn="just">
                        <a:lnSpc>
                          <a:spcPct val="115000"/>
                        </a:lnSpc>
                        <a:spcAft>
                          <a:spcPts val="800"/>
                        </a:spcAft>
                      </a:pPr>
                      <a:r>
                        <a:rPr lang="en-US" sz="1200" dirty="0">
                          <a:solidFill>
                            <a:schemeClr val="bg1"/>
                          </a:solidFill>
                          <a:effectLst/>
                          <a:latin typeface="+mn-lt"/>
                          <a:cs typeface="Times New Roman" panose="02020603050405020304" pitchFamily="18" charset="0"/>
                        </a:rPr>
                        <a:t>                            </a:t>
                      </a:r>
                      <a:r>
                        <a:rPr lang="ru-RU" sz="1200" dirty="0">
                          <a:solidFill>
                            <a:schemeClr val="bg1"/>
                          </a:solidFill>
                          <a:effectLst/>
                          <a:latin typeface="+mn-lt"/>
                          <a:cs typeface="Times New Roman" panose="02020603050405020304" pitchFamily="18" charset="0"/>
                        </a:rPr>
                        <a:t>3) </a:t>
                      </a:r>
                      <a:r>
                        <a:rPr lang="en-US" sz="1200" dirty="0">
                          <a:solidFill>
                            <a:schemeClr val="bg1"/>
                          </a:solidFill>
                          <a:effectLst/>
                          <a:latin typeface="+mn-lt"/>
                          <a:cs typeface="Times New Roman" panose="02020603050405020304" pitchFamily="18" charset="0"/>
                        </a:rPr>
                        <a:t>Personal scholarships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6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1978033659"/>
                  </a:ext>
                </a:extLst>
              </a:tr>
              <a:tr h="232522">
                <a:tc>
                  <a:txBody>
                    <a:bodyPr/>
                    <a:lstStyle/>
                    <a:p>
                      <a:pPr algn="just">
                        <a:lnSpc>
                          <a:spcPct val="115000"/>
                        </a:lnSpc>
                        <a:spcAft>
                          <a:spcPts val="800"/>
                        </a:spcAft>
                      </a:pPr>
                      <a:r>
                        <a:rPr lang="en-US" sz="1200" dirty="0">
                          <a:solidFill>
                            <a:schemeClr val="bg1"/>
                          </a:solidFill>
                          <a:effectLst/>
                          <a:latin typeface="+mn-lt"/>
                          <a:cs typeface="Times New Roman" panose="02020603050405020304" pitchFamily="18" charset="0"/>
                        </a:rPr>
                        <a:t>                            </a:t>
                      </a:r>
                      <a:r>
                        <a:rPr lang="ru-RU" sz="1200" dirty="0">
                          <a:solidFill>
                            <a:schemeClr val="bg1"/>
                          </a:solidFill>
                          <a:effectLst/>
                          <a:latin typeface="+mn-lt"/>
                          <a:cs typeface="Times New Roman" panose="02020603050405020304" pitchFamily="18" charset="0"/>
                        </a:rPr>
                        <a:t>4) </a:t>
                      </a:r>
                      <a:r>
                        <a:rPr lang="en-US" sz="1200" dirty="0">
                          <a:solidFill>
                            <a:schemeClr val="bg1"/>
                          </a:solidFill>
                          <a:effectLst/>
                          <a:latin typeface="+mn-lt"/>
                          <a:cs typeface="Times New Roman" panose="02020603050405020304" pitchFamily="18" charset="0"/>
                        </a:rPr>
                        <a:t>Courses, internships, online courses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4</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2921403401"/>
                  </a:ext>
                </a:extLst>
              </a:tr>
              <a:tr h="243384">
                <a:tc>
                  <a:txBody>
                    <a:bodyPr/>
                    <a:lstStyle/>
                    <a:p>
                      <a:pPr marL="0" marR="0" lvl="0" indent="0" algn="just" defTabSz="457200" rtl="0" eaLnBrk="1" fontAlgn="auto" latinLnBrk="0" hangingPunct="1">
                        <a:lnSpc>
                          <a:spcPct val="115000"/>
                        </a:lnSpc>
                        <a:spcBef>
                          <a:spcPts val="0"/>
                        </a:spcBef>
                        <a:spcAft>
                          <a:spcPts val="800"/>
                        </a:spcAft>
                        <a:buClrTx/>
                        <a:buSzTx/>
                        <a:buFontTx/>
                        <a:buNone/>
                        <a:tabLst/>
                        <a:defRPr/>
                      </a:pPr>
                      <a:r>
                        <a:rPr lang="en-US" sz="1200" dirty="0">
                          <a:solidFill>
                            <a:schemeClr val="bg1"/>
                          </a:solidFill>
                          <a:effectLst/>
                          <a:latin typeface="+mn-lt"/>
                          <a:cs typeface="Times New Roman" panose="02020603050405020304" pitchFamily="18" charset="0"/>
                        </a:rPr>
                        <a:t>                            </a:t>
                      </a:r>
                      <a:r>
                        <a:rPr lang="ru-RU" sz="1200" dirty="0">
                          <a:solidFill>
                            <a:schemeClr val="bg1"/>
                          </a:solidFill>
                          <a:effectLst/>
                          <a:latin typeface="+mn-lt"/>
                          <a:cs typeface="Times New Roman" panose="02020603050405020304" pitchFamily="18" charset="0"/>
                        </a:rPr>
                        <a:t>5) </a:t>
                      </a:r>
                      <a:r>
                        <a:rPr lang="en-US" sz="1200" dirty="0">
                          <a:solidFill>
                            <a:schemeClr val="bg1"/>
                          </a:solidFill>
                          <a:effectLst/>
                          <a:latin typeface="+mn-lt"/>
                          <a:cs typeface="Times New Roman" panose="02020603050405020304" pitchFamily="18" charset="0"/>
                        </a:rPr>
                        <a:t>Social activity, including volunteering experience</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en-US" sz="1200" dirty="0">
                          <a:solidFill>
                            <a:schemeClr val="bg1"/>
                          </a:solidFill>
                          <a:effectLst/>
                          <a:latin typeface="+mn-lt"/>
                          <a:ea typeface="Calibri" panose="020F0502020204030204" pitchFamily="34" charset="0"/>
                          <a:cs typeface="Times New Roman" panose="02020603050405020304" pitchFamily="18" charset="0"/>
                        </a:rPr>
                        <a:t>3</a:t>
                      </a:r>
                      <a:r>
                        <a:rPr lang="ru-RU" sz="1200" dirty="0">
                          <a:solidFill>
                            <a:schemeClr val="bg1"/>
                          </a:solidFill>
                          <a:effectLst/>
                          <a:latin typeface="+mn-lt"/>
                          <a:ea typeface="Calibri" panose="020F0502020204030204" pitchFamily="34" charset="0"/>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942383443"/>
                  </a:ext>
                </a:extLst>
              </a:tr>
              <a:tr h="442544">
                <a:tc>
                  <a:txBody>
                    <a:bodyPr/>
                    <a:lstStyle/>
                    <a:p>
                      <a:pPr>
                        <a:lnSpc>
                          <a:spcPct val="115000"/>
                        </a:lnSpc>
                        <a:spcAft>
                          <a:spcPts val="800"/>
                        </a:spcAft>
                      </a:pPr>
                      <a:r>
                        <a:rPr lang="en-US" sz="1200" b="1" u="none" dirty="0">
                          <a:solidFill>
                            <a:srgbClr val="FFC000"/>
                          </a:solidFill>
                          <a:effectLst/>
                          <a:latin typeface="+mn-lt"/>
                          <a:cs typeface="Times New Roman" panose="02020603050405020304" pitchFamily="18" charset="0"/>
                        </a:rPr>
                        <a:t>Section </a:t>
                      </a:r>
                      <a:r>
                        <a:rPr lang="ru-RU" sz="1200" b="1" u="none" dirty="0">
                          <a:solidFill>
                            <a:srgbClr val="FFC000"/>
                          </a:solidFill>
                          <a:effectLst/>
                          <a:latin typeface="+mn-lt"/>
                          <a:cs typeface="Times New Roman" panose="02020603050405020304" pitchFamily="18" charset="0"/>
                        </a:rPr>
                        <a:t>5.</a:t>
                      </a:r>
                      <a:r>
                        <a:rPr lang="en-US" sz="1200" b="1" u="none" dirty="0">
                          <a:solidFill>
                            <a:srgbClr val="FFC000"/>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Remote interview with representatives of the Competition Jury and the Head(s) of the Master programs(s)</a:t>
                      </a: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10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6600"/>
                    </a:solidFill>
                  </a:tcPr>
                </a:tc>
                <a:extLst>
                  <a:ext uri="{0D108BD9-81ED-4DB2-BD59-A6C34878D82A}">
                    <a16:rowId xmlns:a16="http://schemas.microsoft.com/office/drawing/2014/main" val="3209532527"/>
                  </a:ext>
                </a:extLst>
              </a:tr>
              <a:tr h="669092">
                <a:tc>
                  <a:txBody>
                    <a:bodyPr/>
                    <a:lstStyle/>
                    <a:p>
                      <a:pPr algn="r">
                        <a:lnSpc>
                          <a:spcPct val="115000"/>
                        </a:lnSpc>
                        <a:spcAft>
                          <a:spcPts val="800"/>
                        </a:spcAft>
                      </a:pPr>
                      <a:r>
                        <a:rPr lang="en-US" sz="1600" dirty="0">
                          <a:solidFill>
                            <a:schemeClr val="bg1"/>
                          </a:solidFill>
                          <a:effectLst/>
                          <a:latin typeface="+mn-lt"/>
                          <a:cs typeface="Times New Roman" panose="02020603050405020304" pitchFamily="18" charset="0"/>
                        </a:rPr>
                        <a:t>The amount of points</a:t>
                      </a:r>
                      <a:r>
                        <a:rPr lang="ru-RU" sz="1600" dirty="0">
                          <a:solidFill>
                            <a:schemeClr val="bg1"/>
                          </a:solidFill>
                          <a:effectLst/>
                          <a:latin typeface="+mn-lt"/>
                          <a:cs typeface="Times New Roman" panose="02020603050405020304" pitchFamily="18" charset="0"/>
                        </a:rPr>
                        <a:t>:</a:t>
                      </a:r>
                    </a:p>
                    <a:p>
                      <a:pPr algn="r">
                        <a:lnSpc>
                          <a:spcPct val="115000"/>
                        </a:lnSpc>
                        <a:spcAft>
                          <a:spcPts val="800"/>
                        </a:spcAft>
                      </a:pPr>
                      <a:r>
                        <a:rPr lang="en-US" sz="1600" dirty="0">
                          <a:solidFill>
                            <a:schemeClr val="bg1"/>
                          </a:solidFill>
                          <a:effectLst/>
                          <a:latin typeface="+mn-lt"/>
                          <a:ea typeface="Calibri" panose="020F0502020204030204" pitchFamily="34" charset="0"/>
                          <a:cs typeface="Times New Roman" panose="02020603050405020304" pitchFamily="18" charset="0"/>
                        </a:rPr>
                        <a:t>Minimum passing score</a:t>
                      </a:r>
                      <a:r>
                        <a:rPr lang="ru-RU" sz="1600" dirty="0">
                          <a:solidFill>
                            <a:schemeClr val="bg1"/>
                          </a:solidFill>
                          <a:effectLst/>
                          <a:latin typeface="+mn-lt"/>
                          <a:ea typeface="Calibri" panose="020F0502020204030204" pitchFamily="34" charset="0"/>
                          <a:cs typeface="Times New Roman" panose="02020603050405020304" pitchFamily="18" charset="0"/>
                        </a:rPr>
                        <a:t>:</a:t>
                      </a: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75000"/>
                      </a:schemeClr>
                    </a:solidFill>
                  </a:tcPr>
                </a:tc>
                <a:tc>
                  <a:txBody>
                    <a:bodyPr/>
                    <a:lstStyle/>
                    <a:p>
                      <a:pPr algn="ctr">
                        <a:lnSpc>
                          <a:spcPct val="115000"/>
                        </a:lnSpc>
                        <a:spcAft>
                          <a:spcPts val="800"/>
                        </a:spcAft>
                      </a:pPr>
                      <a:r>
                        <a:rPr lang="ru-RU" sz="1600" dirty="0">
                          <a:solidFill>
                            <a:schemeClr val="bg1"/>
                          </a:solidFill>
                          <a:effectLst/>
                          <a:latin typeface="+mn-lt"/>
                          <a:cs typeface="Times New Roman" panose="02020603050405020304" pitchFamily="18" charset="0"/>
                        </a:rPr>
                        <a:t>100 </a:t>
                      </a:r>
                      <a:r>
                        <a:rPr lang="en-US" sz="1600" dirty="0">
                          <a:solidFill>
                            <a:schemeClr val="bg1"/>
                          </a:solidFill>
                          <a:effectLst/>
                          <a:latin typeface="+mn-lt"/>
                          <a:cs typeface="Times New Roman" panose="02020603050405020304" pitchFamily="18" charset="0"/>
                        </a:rPr>
                        <a:t>points</a:t>
                      </a:r>
                      <a:endParaRPr lang="ru-RU" sz="1600" dirty="0">
                        <a:solidFill>
                          <a:schemeClr val="bg1"/>
                        </a:solidFill>
                        <a:effectLst/>
                        <a:latin typeface="+mn-lt"/>
                        <a:cs typeface="Times New Roman" panose="02020603050405020304" pitchFamily="18" charset="0"/>
                      </a:endParaRPr>
                    </a:p>
                    <a:p>
                      <a:pPr algn="ctr">
                        <a:lnSpc>
                          <a:spcPct val="115000"/>
                        </a:lnSpc>
                        <a:spcAft>
                          <a:spcPts val="800"/>
                        </a:spcAft>
                      </a:pPr>
                      <a:r>
                        <a:rPr lang="ru-RU" sz="1600" dirty="0">
                          <a:solidFill>
                            <a:schemeClr val="bg1"/>
                          </a:solidFill>
                          <a:effectLst/>
                          <a:latin typeface="+mn-lt"/>
                          <a:ea typeface="Calibri" panose="020F0502020204030204" pitchFamily="34" charset="0"/>
                          <a:cs typeface="Times New Roman" panose="02020603050405020304" pitchFamily="18" charset="0"/>
                        </a:rPr>
                        <a:t>80 </a:t>
                      </a:r>
                      <a:r>
                        <a:rPr lang="en-US" sz="1600" dirty="0">
                          <a:solidFill>
                            <a:schemeClr val="bg1"/>
                          </a:solidFill>
                          <a:effectLst/>
                          <a:latin typeface="+mn-lt"/>
                          <a:ea typeface="Calibri" panose="020F0502020204030204" pitchFamily="34" charset="0"/>
                          <a:cs typeface="Times New Roman" panose="02020603050405020304" pitchFamily="18" charset="0"/>
                        </a:rPr>
                        <a:t>points</a:t>
                      </a:r>
                      <a:endParaRPr lang="ru-RU" sz="1600" dirty="0">
                        <a:solidFill>
                          <a:schemeClr val="bg1"/>
                        </a:solidFill>
                        <a:effectLst/>
                        <a:latin typeface="+mn-lt"/>
                        <a:ea typeface="Calibri" panose="020F0502020204030204" pitchFamily="34" charset="0"/>
                        <a:cs typeface="Times New Roman" panose="02020603050405020304" pitchFamily="18" charset="0"/>
                      </a:endParaRPr>
                    </a:p>
                  </a:txBody>
                  <a:tcPr marL="49359" marR="49359"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660033"/>
                    </a:solidFill>
                  </a:tcPr>
                </a:tc>
                <a:extLst>
                  <a:ext uri="{0D108BD9-81ED-4DB2-BD59-A6C34878D82A}">
                    <a16:rowId xmlns:a16="http://schemas.microsoft.com/office/drawing/2014/main" val="1002384831"/>
                  </a:ext>
                </a:extLst>
              </a:tr>
            </a:tbl>
          </a:graphicData>
        </a:graphic>
      </p:graphicFrame>
    </p:spTree>
    <p:extLst>
      <p:ext uri="{BB962C8B-B14F-4D97-AF65-F5344CB8AC3E}">
        <p14:creationId xmlns:p14="http://schemas.microsoft.com/office/powerpoint/2010/main" val="789527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A2C2BC1F-6B67-4B2B-A619-D286C8E62F6D}"/>
              </a:ext>
            </a:extLst>
          </p:cNvPr>
          <p:cNvPicPr>
            <a:picLocks noChangeAspect="1"/>
          </p:cNvPicPr>
          <p:nvPr/>
        </p:nvPicPr>
        <p:blipFill rotWithShape="1">
          <a:blip r:embed="rId3">
            <a:extLst>
              <a:ext uri="{28A0092B-C50C-407E-A947-70E740481C1C}">
                <a14:useLocalDpi xmlns:a14="http://schemas.microsoft.com/office/drawing/2010/main" val="0"/>
              </a:ext>
            </a:extLst>
          </a:blip>
          <a:srcRect l="7363" t="19957" r="45391" b="39977"/>
          <a:stretch/>
        </p:blipFill>
        <p:spPr>
          <a:xfrm rot="10800000" flipH="1">
            <a:off x="0" y="2791445"/>
            <a:ext cx="2975548" cy="2334233"/>
          </a:xfrm>
          <a:prstGeom prst="rect">
            <a:avLst/>
          </a:prstGeom>
          <a:ln>
            <a:noFill/>
          </a:ln>
          <a:effectLst>
            <a:outerShdw blurRad="292100" dist="139700" dir="2700000" algn="tl" rotWithShape="0">
              <a:srgbClr val="333333">
                <a:alpha val="65000"/>
              </a:srgbClr>
            </a:outerShdw>
          </a:effectLst>
        </p:spPr>
      </p:pic>
      <p:pic>
        <p:nvPicPr>
          <p:cNvPr id="5" name="Рисунок 4">
            <a:extLst>
              <a:ext uri="{FF2B5EF4-FFF2-40B4-BE49-F238E27FC236}">
                <a16:creationId xmlns:a16="http://schemas.microsoft.com/office/drawing/2014/main" id="{6D9FCB1C-6C32-46EE-9B33-F4CF6D3376BD}"/>
              </a:ext>
            </a:extLst>
          </p:cNvPr>
          <p:cNvPicPr>
            <a:picLocks noChangeAspect="1"/>
          </p:cNvPicPr>
          <p:nvPr/>
        </p:nvPicPr>
        <p:blipFill rotWithShape="1">
          <a:blip r:embed="rId3">
            <a:extLst>
              <a:ext uri="{28A0092B-C50C-407E-A947-70E740481C1C}">
                <a14:useLocalDpi xmlns:a14="http://schemas.microsoft.com/office/drawing/2010/main" val="0"/>
              </a:ext>
            </a:extLst>
          </a:blip>
          <a:srcRect l="10413" r="12325" b="26228"/>
          <a:stretch/>
        </p:blipFill>
        <p:spPr>
          <a:xfrm rot="5400000" flipH="1">
            <a:off x="4640980" y="679670"/>
            <a:ext cx="5221877" cy="3784160"/>
          </a:xfrm>
          <a:prstGeom prst="rect">
            <a:avLst/>
          </a:prstGeom>
          <a:effectLst>
            <a:glow>
              <a:schemeClr val="accent1">
                <a:alpha val="0"/>
              </a:schemeClr>
            </a:glow>
          </a:effectLst>
        </p:spPr>
      </p:pic>
      <p:pic>
        <p:nvPicPr>
          <p:cNvPr id="10" name="Рисунок 9">
            <a:extLst>
              <a:ext uri="{FF2B5EF4-FFF2-40B4-BE49-F238E27FC236}">
                <a16:creationId xmlns:a16="http://schemas.microsoft.com/office/drawing/2014/main" id="{7887ACB4-1833-4742-92A8-156C44F6D030}"/>
              </a:ext>
            </a:extLst>
          </p:cNvPr>
          <p:cNvPicPr>
            <a:picLocks noChangeAspect="1"/>
          </p:cNvPicPr>
          <p:nvPr/>
        </p:nvPicPr>
        <p:blipFill rotWithShape="1">
          <a:blip r:embed="rId3">
            <a:extLst>
              <a:ext uri="{28A0092B-C50C-407E-A947-70E740481C1C}">
                <a14:useLocalDpi xmlns:a14="http://schemas.microsoft.com/office/drawing/2010/main" val="0"/>
              </a:ext>
            </a:extLst>
          </a:blip>
          <a:srcRect l="7363" t="19957" r="45391" b="39977"/>
          <a:stretch/>
        </p:blipFill>
        <p:spPr>
          <a:xfrm rot="16200000" flipH="1">
            <a:off x="-190432" y="190432"/>
            <a:ext cx="1767118" cy="1386254"/>
          </a:xfrm>
          <a:prstGeom prst="rect">
            <a:avLst/>
          </a:prstGeom>
          <a:ln>
            <a:noFill/>
          </a:ln>
          <a:effectLst>
            <a:outerShdw blurRad="292100" dist="139700" dir="2700000" algn="tl" rotWithShape="0">
              <a:srgbClr val="333333">
                <a:alpha val="65000"/>
              </a:srgbClr>
            </a:outerShdw>
          </a:effectLst>
        </p:spPr>
      </p:pic>
      <p:sp>
        <p:nvSpPr>
          <p:cNvPr id="25" name="Slide Number Placeholder 4">
            <a:extLst>
              <a:ext uri="{FF2B5EF4-FFF2-40B4-BE49-F238E27FC236}">
                <a16:creationId xmlns:a16="http://schemas.microsoft.com/office/drawing/2014/main" id="{26F89647-2960-4A20-85CC-6635165339B6}"/>
              </a:ext>
            </a:extLst>
          </p:cNvPr>
          <p:cNvSpPr txBox="1">
            <a:spLocks/>
          </p:cNvSpPr>
          <p:nvPr/>
        </p:nvSpPr>
        <p:spPr>
          <a:xfrm>
            <a:off x="426825" y="4958206"/>
            <a:ext cx="331015" cy="167472"/>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rgbClr val="0D62B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lang="en-US" dirty="0">
              <a:solidFill>
                <a:srgbClr val="008000"/>
              </a:solidFill>
              <a:latin typeface="Trebuchet MS"/>
              <a:cs typeface="Trebuchet MS"/>
            </a:endParaRPr>
          </a:p>
        </p:txBody>
      </p:sp>
      <p:sp>
        <p:nvSpPr>
          <p:cNvPr id="6" name="Прямоугольник 5">
            <a:extLst>
              <a:ext uri="{FF2B5EF4-FFF2-40B4-BE49-F238E27FC236}">
                <a16:creationId xmlns:a16="http://schemas.microsoft.com/office/drawing/2014/main" id="{FBFD95F2-7EBB-40C8-A763-DF7C05DFB3DD}"/>
              </a:ext>
            </a:extLst>
          </p:cNvPr>
          <p:cNvSpPr/>
          <p:nvPr/>
        </p:nvSpPr>
        <p:spPr>
          <a:xfrm>
            <a:off x="72014" y="1763911"/>
            <a:ext cx="1842885" cy="801400"/>
          </a:xfrm>
          <a:prstGeom prst="rect">
            <a:avLst/>
          </a:prstGeom>
          <a:solidFill>
            <a:schemeClr val="bg1">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000" b="1" dirty="0">
              <a:solidFill>
                <a:schemeClr val="bg1"/>
              </a:solidFill>
              <a:cs typeface="Times New Roman" panose="02020603050405020304" pitchFamily="18" charset="0"/>
            </a:endParaRPr>
          </a:p>
          <a:p>
            <a:pPr algn="ctr"/>
            <a:r>
              <a:rPr lang="ru-RU" b="1" dirty="0">
                <a:solidFill>
                  <a:schemeClr val="bg1"/>
                </a:solidFill>
                <a:cs typeface="Times New Roman" panose="02020603050405020304" pitchFamily="18" charset="0"/>
              </a:rPr>
              <a:t>«</a:t>
            </a:r>
            <a:r>
              <a:rPr lang="en-US" b="1" dirty="0">
                <a:solidFill>
                  <a:schemeClr val="bg1"/>
                </a:solidFill>
                <a:cs typeface="Times New Roman" panose="02020603050405020304" pitchFamily="18" charset="0"/>
              </a:rPr>
              <a:t>PROJECT YOURSELF</a:t>
            </a:r>
            <a:r>
              <a:rPr lang="ru-RU" b="1" dirty="0">
                <a:solidFill>
                  <a:schemeClr val="bg1"/>
                </a:solidFill>
                <a:cs typeface="Times New Roman" panose="02020603050405020304" pitchFamily="18" charset="0"/>
              </a:rPr>
              <a:t>»</a:t>
            </a:r>
          </a:p>
          <a:p>
            <a:pPr algn="ctr"/>
            <a:r>
              <a:rPr lang="ru-RU" b="1" dirty="0">
                <a:solidFill>
                  <a:schemeClr val="bg1"/>
                </a:solidFill>
                <a:cs typeface="Times New Roman" panose="02020603050405020304" pitchFamily="18" charset="0"/>
              </a:rPr>
              <a:t>130 000 </a:t>
            </a:r>
            <a:r>
              <a:rPr lang="en-US" b="1" dirty="0">
                <a:solidFill>
                  <a:schemeClr val="bg1"/>
                </a:solidFill>
                <a:cs typeface="Times New Roman" panose="02020603050405020304" pitchFamily="18" charset="0"/>
              </a:rPr>
              <a:t>RUB</a:t>
            </a:r>
            <a:endParaRPr lang="ru-RU" b="1" dirty="0">
              <a:solidFill>
                <a:schemeClr val="bg1"/>
              </a:solidFill>
              <a:cs typeface="Times New Roman" panose="02020603050405020304" pitchFamily="18" charset="0"/>
            </a:endParaRPr>
          </a:p>
          <a:p>
            <a:pPr algn="ctr"/>
            <a:endParaRPr lang="ru-RU" dirty="0"/>
          </a:p>
        </p:txBody>
      </p:sp>
      <p:sp>
        <p:nvSpPr>
          <p:cNvPr id="8" name="Прямоугольник 7">
            <a:extLst>
              <a:ext uri="{FF2B5EF4-FFF2-40B4-BE49-F238E27FC236}">
                <a16:creationId xmlns:a16="http://schemas.microsoft.com/office/drawing/2014/main" id="{52381146-61AA-4BDA-81CA-D8D979F7E594}"/>
              </a:ext>
            </a:extLst>
          </p:cNvPr>
          <p:cNvSpPr/>
          <p:nvPr/>
        </p:nvSpPr>
        <p:spPr>
          <a:xfrm>
            <a:off x="101724" y="2787971"/>
            <a:ext cx="1842884" cy="801400"/>
          </a:xfrm>
          <a:prstGeom prst="rect">
            <a:avLst/>
          </a:prstGeom>
          <a:solidFill>
            <a:srgbClr val="71157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sz="2000" b="1" dirty="0">
              <a:solidFill>
                <a:schemeClr val="bg1"/>
              </a:solidFill>
              <a:cs typeface="Times New Roman" panose="02020603050405020304" pitchFamily="18" charset="0"/>
            </a:endParaRPr>
          </a:p>
          <a:p>
            <a:pPr algn="ctr"/>
            <a:r>
              <a:rPr lang="en-US" sz="2000" b="1" dirty="0">
                <a:solidFill>
                  <a:schemeClr val="bg1"/>
                </a:solidFill>
                <a:cs typeface="Times New Roman" panose="02020603050405020304" pitchFamily="18" charset="0"/>
              </a:rPr>
              <a:t>Portfolio Competition</a:t>
            </a:r>
            <a:endParaRPr lang="ru-RU" sz="2000" dirty="0">
              <a:solidFill>
                <a:schemeClr val="bg1"/>
              </a:solidFill>
            </a:endParaRPr>
          </a:p>
          <a:p>
            <a:pPr algn="ctr"/>
            <a:endParaRPr lang="ru-RU" dirty="0"/>
          </a:p>
        </p:txBody>
      </p:sp>
      <p:pic>
        <p:nvPicPr>
          <p:cNvPr id="9" name="Picture 3" descr="logo_RUDN_eng.png">
            <a:extLst>
              <a:ext uri="{FF2B5EF4-FFF2-40B4-BE49-F238E27FC236}">
                <a16:creationId xmlns:a16="http://schemas.microsoft.com/office/drawing/2014/main" id="{9F6AE5D0-9EEF-4B85-8A1A-7224C83461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480" y="1065984"/>
            <a:ext cx="1295951" cy="385567"/>
          </a:xfrm>
          <a:prstGeom prst="rect">
            <a:avLst/>
          </a:prstGeom>
        </p:spPr>
      </p:pic>
      <p:sp>
        <p:nvSpPr>
          <p:cNvPr id="12" name="Slide Number Placeholder 4">
            <a:extLst>
              <a:ext uri="{FF2B5EF4-FFF2-40B4-BE49-F238E27FC236}">
                <a16:creationId xmlns:a16="http://schemas.microsoft.com/office/drawing/2014/main" id="{7689E407-A1FC-4F5A-B4FA-B04B0B8611A8}"/>
              </a:ext>
            </a:extLst>
          </p:cNvPr>
          <p:cNvSpPr>
            <a:spLocks noGrp="1"/>
          </p:cNvSpPr>
          <p:nvPr>
            <p:ph type="sldNum" sz="quarter" idx="12"/>
          </p:nvPr>
        </p:nvSpPr>
        <p:spPr>
          <a:xfrm>
            <a:off x="8507984" y="4768098"/>
            <a:ext cx="418382" cy="273844"/>
          </a:xfrm>
        </p:spPr>
        <p:txBody>
          <a:bodyPr/>
          <a:lstStyle/>
          <a:p>
            <a:pPr algn="ctr"/>
            <a:fld id="{897B1AD0-CEE0-234F-8740-2B05DEBC40E6}" type="slidenum">
              <a:rPr lang="en-US" smtClean="0">
                <a:solidFill>
                  <a:schemeClr val="bg1"/>
                </a:solidFill>
                <a:latin typeface="Trebuchet MS"/>
                <a:cs typeface="Trebuchet MS"/>
              </a:rPr>
              <a:pPr algn="ctr"/>
              <a:t>6</a:t>
            </a:fld>
            <a:endParaRPr lang="en-US" dirty="0">
              <a:solidFill>
                <a:schemeClr val="bg1"/>
              </a:solidFill>
              <a:latin typeface="Trebuchet MS"/>
              <a:cs typeface="Trebuchet MS"/>
            </a:endParaRPr>
          </a:p>
        </p:txBody>
      </p:sp>
      <p:graphicFrame>
        <p:nvGraphicFramePr>
          <p:cNvPr id="2" name="Таблица 1">
            <a:extLst>
              <a:ext uri="{FF2B5EF4-FFF2-40B4-BE49-F238E27FC236}">
                <a16:creationId xmlns:a16="http://schemas.microsoft.com/office/drawing/2014/main" id="{E89A96FD-7620-4846-8291-17926479F48D}"/>
              </a:ext>
            </a:extLst>
          </p:cNvPr>
          <p:cNvGraphicFramePr>
            <a:graphicFrameLocks noGrp="1"/>
          </p:cNvGraphicFramePr>
          <p:nvPr>
            <p:extLst>
              <p:ext uri="{D42A27DB-BD31-4B8C-83A1-F6EECF244321}">
                <p14:modId xmlns:p14="http://schemas.microsoft.com/office/powerpoint/2010/main" val="2139849842"/>
              </p:ext>
            </p:extLst>
          </p:nvPr>
        </p:nvGraphicFramePr>
        <p:xfrm>
          <a:off x="2021751" y="164892"/>
          <a:ext cx="7015397" cy="4848115"/>
        </p:xfrm>
        <a:graphic>
          <a:graphicData uri="http://schemas.openxmlformats.org/drawingml/2006/table">
            <a:tbl>
              <a:tblPr firstRow="1" firstCol="1" lastRow="1" lastCol="1" bandRow="1" bandCol="1">
                <a:tableStyleId>{5C22544A-7EE6-4342-B048-85BDC9FD1C3A}</a:tableStyleId>
              </a:tblPr>
              <a:tblGrid>
                <a:gridCol w="6005482">
                  <a:extLst>
                    <a:ext uri="{9D8B030D-6E8A-4147-A177-3AD203B41FA5}">
                      <a16:colId xmlns:a16="http://schemas.microsoft.com/office/drawing/2014/main" val="505774902"/>
                    </a:ext>
                  </a:extLst>
                </a:gridCol>
                <a:gridCol w="1009915">
                  <a:extLst>
                    <a:ext uri="{9D8B030D-6E8A-4147-A177-3AD203B41FA5}">
                      <a16:colId xmlns:a16="http://schemas.microsoft.com/office/drawing/2014/main" val="4057392876"/>
                    </a:ext>
                  </a:extLst>
                </a:gridCol>
              </a:tblGrid>
              <a:tr h="454031">
                <a:tc>
                  <a:txBody>
                    <a:bodyPr/>
                    <a:lstStyle/>
                    <a:p>
                      <a:pPr>
                        <a:lnSpc>
                          <a:spcPct val="115000"/>
                        </a:lnSpc>
                        <a:spcAft>
                          <a:spcPts val="800"/>
                        </a:spcAft>
                      </a:pPr>
                      <a:r>
                        <a:rPr lang="en-US" sz="1200" b="1" u="sng" dirty="0">
                          <a:solidFill>
                            <a:schemeClr val="bg1"/>
                          </a:solidFill>
                          <a:effectLst/>
                          <a:latin typeface="+mn-lt"/>
                          <a:cs typeface="Times New Roman" panose="02020603050405020304" pitchFamily="18" charset="0"/>
                        </a:rPr>
                        <a:t>Section 1</a:t>
                      </a:r>
                      <a:r>
                        <a:rPr lang="ru-RU" sz="1200" b="1" u="sng"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Justifying the choice of RUDN University for Master studies (text no more than 3 pages).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15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90320662"/>
                  </a:ext>
                </a:extLst>
              </a:tr>
              <a:tr h="454031">
                <a:tc>
                  <a:txBody>
                    <a:bodyPr/>
                    <a:lstStyle/>
                    <a:p>
                      <a:pPr>
                        <a:lnSpc>
                          <a:spcPct val="115000"/>
                        </a:lnSpc>
                        <a:spcBef>
                          <a:spcPts val="600"/>
                        </a:spcBef>
                        <a:spcAft>
                          <a:spcPts val="800"/>
                        </a:spcAft>
                      </a:pPr>
                      <a:r>
                        <a:rPr lang="en-US" sz="1200" b="1" u="sng" dirty="0">
                          <a:solidFill>
                            <a:schemeClr val="bg1"/>
                          </a:solidFill>
                          <a:effectLst/>
                          <a:latin typeface="+mn-lt"/>
                          <a:cs typeface="Times New Roman" panose="02020603050405020304" pitchFamily="18" charset="0"/>
                        </a:rPr>
                        <a:t>Section </a:t>
                      </a:r>
                      <a:r>
                        <a:rPr lang="ru-RU" sz="1200" b="1" u="sng" dirty="0">
                          <a:solidFill>
                            <a:schemeClr val="bg1"/>
                          </a:solidFill>
                          <a:effectLst/>
                          <a:latin typeface="+mn-lt"/>
                          <a:cs typeface="Times New Roman" panose="02020603050405020304" pitchFamily="18" charset="0"/>
                        </a:rPr>
                        <a:t>2. </a:t>
                      </a:r>
                      <a:r>
                        <a:rPr lang="en-US" sz="1200" dirty="0">
                          <a:solidFill>
                            <a:schemeClr val="bg1"/>
                          </a:solidFill>
                          <a:effectLst/>
                          <a:latin typeface="+mn-lt"/>
                          <a:cs typeface="Times New Roman" panose="02020603050405020304" pitchFamily="18" charset="0"/>
                        </a:rPr>
                        <a:t>Explanation the choice of the program </a:t>
                      </a:r>
                      <a:r>
                        <a:rPr lang="en-US" sz="1200" b="1" u="sng" kern="1200" dirty="0">
                          <a:solidFill>
                            <a:schemeClr val="bg1"/>
                          </a:solidFill>
                          <a:effectLst/>
                          <a:latin typeface="+mn-lt"/>
                          <a:ea typeface="+mn-ea"/>
                          <a:cs typeface="Times New Roman" panose="02020603050405020304" pitchFamily="18" charset="0"/>
                        </a:rPr>
                        <a:t>and</a:t>
                      </a:r>
                      <a:r>
                        <a:rPr lang="ru-RU" sz="1200" b="1" u="sng" kern="1200" dirty="0">
                          <a:solidFill>
                            <a:schemeClr val="bg1"/>
                          </a:solidFill>
                          <a:effectLst/>
                          <a:latin typeface="+mn-lt"/>
                          <a:ea typeface="+mn-ea"/>
                          <a:cs typeface="Times New Roman" panose="02020603050405020304" pitchFamily="18" charset="0"/>
                        </a:rPr>
                        <a:t> </a:t>
                      </a:r>
                      <a:r>
                        <a:rPr lang="en-US" sz="1200" b="1" u="sng" kern="1200" dirty="0">
                          <a:solidFill>
                            <a:schemeClr val="bg1"/>
                          </a:solidFill>
                          <a:effectLst/>
                          <a:latin typeface="+mn-lt"/>
                          <a:ea typeface="+mn-ea"/>
                          <a:cs typeface="Times New Roman" panose="02020603050405020304" pitchFamily="18" charset="0"/>
                        </a:rPr>
                        <a:t>the project</a:t>
                      </a:r>
                      <a:r>
                        <a:rPr lang="ru-RU" sz="1200" u="sng"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(video essay up to 3 minutes)</a:t>
                      </a:r>
                      <a:r>
                        <a:rPr lang="ru-RU" sz="1200" dirty="0">
                          <a:solidFill>
                            <a:schemeClr val="bg1"/>
                          </a:solidFill>
                          <a:effectLst/>
                          <a:latin typeface="+mn-lt"/>
                          <a:cs typeface="Times New Roman" panose="02020603050405020304" pitchFamily="18" charset="0"/>
                        </a:rPr>
                        <a:t> </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Bef>
                          <a:spcPts val="600"/>
                        </a:spcBef>
                        <a:spcAft>
                          <a:spcPts val="800"/>
                        </a:spcAft>
                      </a:pPr>
                      <a:r>
                        <a:rPr lang="en-US" sz="1200" dirty="0">
                          <a:solidFill>
                            <a:schemeClr val="bg1"/>
                          </a:solidFill>
                          <a:effectLst/>
                          <a:latin typeface="+mn-lt"/>
                          <a:cs typeface="Times New Roman" panose="02020603050405020304" pitchFamily="18" charset="0"/>
                        </a:rPr>
                        <a:t>15</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901894405"/>
                  </a:ext>
                </a:extLst>
              </a:tr>
              <a:tr h="201650">
                <a:tc>
                  <a:txBody>
                    <a:bodyPr/>
                    <a:lstStyle/>
                    <a:p>
                      <a:pPr>
                        <a:lnSpc>
                          <a:spcPct val="115000"/>
                        </a:lnSpc>
                        <a:spcAft>
                          <a:spcPts val="800"/>
                        </a:spcAft>
                      </a:pPr>
                      <a:r>
                        <a:rPr lang="en-US" sz="1200" b="1" u="sng" dirty="0">
                          <a:solidFill>
                            <a:schemeClr val="bg1"/>
                          </a:solidFill>
                          <a:effectLst/>
                          <a:latin typeface="+mn-lt"/>
                          <a:cs typeface="Times New Roman" panose="02020603050405020304" pitchFamily="18" charset="0"/>
                        </a:rPr>
                        <a:t>Section </a:t>
                      </a:r>
                      <a:r>
                        <a:rPr lang="ru-RU" sz="1200" b="1" u="sng" dirty="0">
                          <a:solidFill>
                            <a:schemeClr val="bg1"/>
                          </a:solidFill>
                          <a:effectLst/>
                          <a:latin typeface="+mn-lt"/>
                          <a:cs typeface="Times New Roman" panose="02020603050405020304" pitchFamily="18" charset="0"/>
                        </a:rPr>
                        <a:t>3. </a:t>
                      </a:r>
                      <a:r>
                        <a:rPr lang="en-US" sz="1200" dirty="0">
                          <a:solidFill>
                            <a:schemeClr val="bg1"/>
                          </a:solidFill>
                          <a:effectLst/>
                          <a:latin typeface="+mn-lt"/>
                          <a:cs typeface="Times New Roman" panose="02020603050405020304" pitchFamily="18" charset="0"/>
                        </a:rPr>
                        <a:t>Competitor’s scientific achievements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28</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r>
                        <a:rPr lang="ru-RU" sz="1200" dirty="0">
                          <a:solidFill>
                            <a:schemeClr val="bg1"/>
                          </a:solidFill>
                          <a:effectLst/>
                          <a:latin typeface="+mn-lt"/>
                          <a:cs typeface="Times New Roman" panose="02020603050405020304" pitchFamily="18" charset="0"/>
                        </a:rPr>
                        <a:t>:</a:t>
                      </a: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3460814232"/>
                  </a:ext>
                </a:extLst>
              </a:tr>
              <a:tr h="381335">
                <a:tc>
                  <a:txBody>
                    <a:bodyPr/>
                    <a:lstStyle/>
                    <a:p>
                      <a:pPr marL="0" marR="0" indent="0" algn="just" defTabSz="914400" rtl="0" eaLnBrk="1" fontAlgn="auto" latinLnBrk="0" hangingPunct="1">
                        <a:lnSpc>
                          <a:spcPct val="115000"/>
                        </a:lnSpc>
                        <a:spcBef>
                          <a:spcPts val="0"/>
                        </a:spcBef>
                        <a:spcAft>
                          <a:spcPts val="800"/>
                        </a:spcAft>
                        <a:buClrTx/>
                        <a:buSzTx/>
                        <a:buFontTx/>
                        <a:buNone/>
                        <a:tabLst/>
                        <a:defRPr/>
                      </a:pPr>
                      <a:r>
                        <a:rPr lang="en-US" sz="1200" dirty="0">
                          <a:solidFill>
                            <a:schemeClr val="bg1"/>
                          </a:solidFill>
                          <a:effectLst/>
                          <a:latin typeface="+mn-lt"/>
                          <a:cs typeface="Times New Roman" panose="02020603050405020304" pitchFamily="18" charset="0"/>
                        </a:rPr>
                        <a:t>1) Availability of scientific publications in journals and collections of Scientific Works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 9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071890036"/>
                  </a:ext>
                </a:extLst>
              </a:tr>
              <a:tr h="415835">
                <a:tc>
                  <a:txBody>
                    <a:bodyPr/>
                    <a:lstStyle/>
                    <a:p>
                      <a:pPr marL="0" marR="0" indent="0" algn="just" defTabSz="914400" rtl="0" eaLnBrk="1" fontAlgn="auto" latinLnBrk="0" hangingPunct="1">
                        <a:lnSpc>
                          <a:spcPct val="115000"/>
                        </a:lnSpc>
                        <a:spcBef>
                          <a:spcPts val="0"/>
                        </a:spcBef>
                        <a:spcAft>
                          <a:spcPts val="800"/>
                        </a:spcAft>
                        <a:buClrTx/>
                        <a:buSzTx/>
                        <a:buFontTx/>
                        <a:buNone/>
                        <a:tabLst/>
                        <a:defRPr/>
                      </a:pPr>
                      <a:r>
                        <a:rPr lang="en-US" sz="1200" dirty="0">
                          <a:solidFill>
                            <a:schemeClr val="bg1"/>
                          </a:solidFill>
                          <a:effectLst/>
                          <a:latin typeface="+mn-lt"/>
                          <a:cs typeface="Times New Roman" panose="02020603050405020304" pitchFamily="18" charset="0"/>
                        </a:rPr>
                        <a:t>2) Participation and performance in international or all-Russian conferences and exhibitions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6 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265423582"/>
                  </a:ext>
                </a:extLst>
              </a:tr>
              <a:tr h="219708">
                <a:tc>
                  <a:txBody>
                    <a:bodyPr/>
                    <a:lstStyle/>
                    <a:p>
                      <a:pPr algn="just">
                        <a:lnSpc>
                          <a:spcPct val="115000"/>
                        </a:lnSpc>
                        <a:spcAft>
                          <a:spcPts val="800"/>
                        </a:spcAft>
                      </a:pPr>
                      <a:r>
                        <a:rPr lang="ru-RU" sz="1200" dirty="0">
                          <a:solidFill>
                            <a:schemeClr val="bg1"/>
                          </a:solidFill>
                          <a:effectLst/>
                          <a:latin typeface="+mn-lt"/>
                          <a:cs typeface="Times New Roman" panose="02020603050405020304" pitchFamily="18" charset="0"/>
                        </a:rPr>
                        <a:t>3</a:t>
                      </a:r>
                      <a:r>
                        <a:rPr lang="en-US" sz="1200" dirty="0">
                          <a:solidFill>
                            <a:schemeClr val="bg1"/>
                          </a:solidFill>
                          <a:effectLst/>
                          <a:latin typeface="+mn-lt"/>
                          <a:cs typeface="Times New Roman" panose="02020603050405020304" pitchFamily="18" charset="0"/>
                        </a:rPr>
                        <a:t>) Scientific grants, diplomas, awards, scholarships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8</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89391922"/>
                  </a:ext>
                </a:extLst>
              </a:tr>
              <a:tr h="212064">
                <a:tc>
                  <a:txBody>
                    <a:bodyPr/>
                    <a:lstStyle/>
                    <a:p>
                      <a:pPr algn="just">
                        <a:lnSpc>
                          <a:spcPct val="115000"/>
                        </a:lnSpc>
                        <a:spcAft>
                          <a:spcPts val="800"/>
                        </a:spcAft>
                      </a:pPr>
                      <a:r>
                        <a:rPr lang="ru-RU" sz="1200" u="sng" dirty="0">
                          <a:solidFill>
                            <a:schemeClr val="bg1"/>
                          </a:solidFill>
                          <a:effectLst/>
                          <a:latin typeface="+mn-lt"/>
                          <a:cs typeface="Times New Roman" panose="02020603050405020304" pitchFamily="18" charset="0"/>
                        </a:rPr>
                        <a:t>4</a:t>
                      </a:r>
                      <a:r>
                        <a:rPr lang="en-US" sz="1200" u="sng" dirty="0">
                          <a:solidFill>
                            <a:schemeClr val="bg1"/>
                          </a:solidFill>
                          <a:effectLst/>
                          <a:latin typeface="+mn-lt"/>
                          <a:cs typeface="Times New Roman" panose="02020603050405020304" pitchFamily="18" charset="0"/>
                        </a:rPr>
                        <a:t>) experience in entrepreneurial or project activities</a:t>
                      </a:r>
                      <a:endParaRPr lang="ru-RU" sz="1200" u="sng"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5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933135734"/>
                  </a:ext>
                </a:extLst>
              </a:tr>
              <a:tr h="251643">
                <a:tc>
                  <a:txBody>
                    <a:bodyPr/>
                    <a:lstStyle/>
                    <a:p>
                      <a:pPr algn="just">
                        <a:lnSpc>
                          <a:spcPct val="115000"/>
                        </a:lnSpc>
                        <a:spcAft>
                          <a:spcPts val="800"/>
                        </a:spcAft>
                      </a:pPr>
                      <a:r>
                        <a:rPr lang="en-US" sz="1200" b="1" u="sng" dirty="0">
                          <a:solidFill>
                            <a:schemeClr val="bg1"/>
                          </a:solidFill>
                          <a:effectLst/>
                          <a:latin typeface="+mn-lt"/>
                          <a:cs typeface="Times New Roman" panose="02020603050405020304" pitchFamily="18" charset="0"/>
                        </a:rPr>
                        <a:t>Section </a:t>
                      </a:r>
                      <a:r>
                        <a:rPr lang="ru-RU" sz="1200" b="1" u="sng" dirty="0">
                          <a:solidFill>
                            <a:schemeClr val="bg1"/>
                          </a:solidFill>
                          <a:effectLst/>
                          <a:latin typeface="+mn-lt"/>
                          <a:cs typeface="Times New Roman" panose="02020603050405020304" pitchFamily="18" charset="0"/>
                        </a:rPr>
                        <a:t>4. </a:t>
                      </a:r>
                      <a:r>
                        <a:rPr lang="en-US" sz="1200" dirty="0">
                          <a:solidFill>
                            <a:schemeClr val="bg1"/>
                          </a:solidFill>
                          <a:effectLst/>
                          <a:latin typeface="+mn-lt"/>
                          <a:cs typeface="Times New Roman" panose="02020603050405020304" pitchFamily="18" charset="0"/>
                        </a:rPr>
                        <a:t>Competitor’s academic achievements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32</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r>
                        <a:rPr lang="ru-RU" sz="1200" dirty="0">
                          <a:solidFill>
                            <a:schemeClr val="bg1"/>
                          </a:solidFill>
                          <a:effectLst/>
                          <a:latin typeface="+mn-lt"/>
                          <a:cs typeface="Times New Roman" panose="02020603050405020304" pitchFamily="18" charset="0"/>
                        </a:rPr>
                        <a:t>:</a:t>
                      </a: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283008938"/>
                  </a:ext>
                </a:extLst>
              </a:tr>
              <a:tr h="235423">
                <a:tc>
                  <a:txBody>
                    <a:bodyPr/>
                    <a:lstStyle/>
                    <a:p>
                      <a:pPr marL="228600" indent="-228600" algn="r">
                        <a:lnSpc>
                          <a:spcPct val="115000"/>
                        </a:lnSpc>
                        <a:spcAft>
                          <a:spcPts val="800"/>
                        </a:spcAft>
                        <a:buAutoNum type="arabicParenR"/>
                      </a:pPr>
                      <a:r>
                        <a:rPr lang="en-US" sz="1200" dirty="0">
                          <a:solidFill>
                            <a:schemeClr val="bg1"/>
                          </a:solidFill>
                          <a:effectLst/>
                          <a:latin typeface="+mn-lt"/>
                          <a:cs typeface="Times New Roman" panose="02020603050405020304" pitchFamily="18" charset="0"/>
                        </a:rPr>
                        <a:t>Grade Point Average of the diploma of higher education( not lower than 4</a:t>
                      </a:r>
                      <a:r>
                        <a:rPr lang="ru-RU" sz="1200" dirty="0">
                          <a:solidFill>
                            <a:schemeClr val="bg1"/>
                          </a:solidFill>
                          <a:effectLst/>
                          <a:latin typeface="+mn-lt"/>
                          <a:cs typeface="Times New Roman" panose="02020603050405020304" pitchFamily="18" charset="0"/>
                        </a:rPr>
                        <a:t>,</a:t>
                      </a:r>
                      <a:r>
                        <a:rPr lang="en-US" sz="1200" dirty="0">
                          <a:solidFill>
                            <a:schemeClr val="bg1"/>
                          </a:solidFill>
                          <a:effectLst/>
                          <a:latin typeface="+mn-lt"/>
                          <a:cs typeface="Times New Roman" panose="02020603050405020304" pitchFamily="18" charset="0"/>
                        </a:rPr>
                        <a:t>2</a:t>
                      </a:r>
                      <a:r>
                        <a:rPr lang="ru-RU" sz="1200" dirty="0">
                          <a:solidFill>
                            <a:schemeClr val="bg1"/>
                          </a:solidFill>
                          <a:effectLst/>
                          <a:latin typeface="+mn-lt"/>
                          <a:cs typeface="Times New Roman" panose="02020603050405020304" pitchFamily="18" charset="0"/>
                        </a:rPr>
                        <a:t>)</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10</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917992756"/>
                  </a:ext>
                </a:extLst>
              </a:tr>
              <a:tr h="219708">
                <a:tc>
                  <a:txBody>
                    <a:bodyPr/>
                    <a:lstStyle/>
                    <a:p>
                      <a:pPr algn="r">
                        <a:lnSpc>
                          <a:spcPct val="115000"/>
                        </a:lnSpc>
                        <a:spcAft>
                          <a:spcPts val="800"/>
                        </a:spcAft>
                      </a:pPr>
                      <a:r>
                        <a:rPr lang="en-US" sz="1200" dirty="0">
                          <a:solidFill>
                            <a:schemeClr val="bg1"/>
                          </a:solidFill>
                          <a:effectLst/>
                          <a:latin typeface="+mn-lt"/>
                          <a:cs typeface="Times New Roman" panose="02020603050405020304" pitchFamily="18" charset="0"/>
                        </a:rPr>
                        <a:t>2) Victories in Olympiads, contests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7</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415470157"/>
                  </a:ext>
                </a:extLst>
              </a:tr>
              <a:tr h="219708">
                <a:tc>
                  <a:txBody>
                    <a:bodyPr/>
                    <a:lstStyle/>
                    <a:p>
                      <a:pPr algn="r">
                        <a:lnSpc>
                          <a:spcPct val="115000"/>
                        </a:lnSpc>
                        <a:spcAft>
                          <a:spcPts val="800"/>
                        </a:spcAft>
                      </a:pPr>
                      <a:r>
                        <a:rPr lang="en-US" sz="1200" dirty="0">
                          <a:solidFill>
                            <a:schemeClr val="bg1"/>
                          </a:solidFill>
                          <a:effectLst/>
                          <a:latin typeface="+mn-lt"/>
                          <a:cs typeface="Times New Roman" panose="02020603050405020304" pitchFamily="18" charset="0"/>
                        </a:rPr>
                        <a:t>3) Personal scholarships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7</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204220959"/>
                  </a:ext>
                </a:extLst>
              </a:tr>
              <a:tr h="285577">
                <a:tc>
                  <a:txBody>
                    <a:bodyPr/>
                    <a:lstStyle/>
                    <a:p>
                      <a:pPr marL="0" marR="0" indent="0" algn="r" defTabSz="914400" rtl="0" eaLnBrk="1" fontAlgn="auto" latinLnBrk="0" hangingPunct="1">
                        <a:lnSpc>
                          <a:spcPct val="115000"/>
                        </a:lnSpc>
                        <a:spcBef>
                          <a:spcPts val="0"/>
                        </a:spcBef>
                        <a:spcAft>
                          <a:spcPts val="800"/>
                        </a:spcAft>
                        <a:buClrTx/>
                        <a:buSzTx/>
                        <a:buFontTx/>
                        <a:buNone/>
                        <a:tabLst/>
                        <a:defRPr/>
                      </a:pPr>
                      <a:r>
                        <a:rPr lang="en-US" sz="1200" dirty="0">
                          <a:solidFill>
                            <a:schemeClr val="bg1"/>
                          </a:solidFill>
                          <a:effectLst/>
                          <a:latin typeface="+mn-lt"/>
                          <a:cs typeface="Times New Roman" panose="02020603050405020304" pitchFamily="18" charset="0"/>
                        </a:rPr>
                        <a:t>4) Courses, internships, online courses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4</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139387796"/>
                  </a:ext>
                </a:extLst>
              </a:tr>
              <a:tr h="201470">
                <a:tc>
                  <a:txBody>
                    <a:bodyPr/>
                    <a:lstStyle/>
                    <a:p>
                      <a:pPr algn="r">
                        <a:lnSpc>
                          <a:spcPct val="115000"/>
                        </a:lnSpc>
                        <a:spcAft>
                          <a:spcPts val="800"/>
                        </a:spcAft>
                      </a:pPr>
                      <a:r>
                        <a:rPr lang="en-US" sz="1200" dirty="0">
                          <a:solidFill>
                            <a:schemeClr val="bg1"/>
                          </a:solidFill>
                          <a:effectLst/>
                          <a:latin typeface="+mn-lt"/>
                          <a:cs typeface="Times New Roman" panose="02020603050405020304" pitchFamily="18" charset="0"/>
                        </a:rPr>
                        <a:t>5) Social activity, including volunteering experience</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en-US" sz="1200" dirty="0">
                          <a:solidFill>
                            <a:schemeClr val="bg1"/>
                          </a:solidFill>
                          <a:effectLst/>
                          <a:latin typeface="+mn-lt"/>
                          <a:cs typeface="Times New Roman" panose="02020603050405020304" pitchFamily="18" charset="0"/>
                        </a:rPr>
                        <a:t>4</a:t>
                      </a:r>
                      <a:r>
                        <a:rPr lang="ru-RU" sz="1200"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700264670"/>
                  </a:ext>
                </a:extLst>
              </a:tr>
              <a:tr h="450010">
                <a:tc>
                  <a:txBody>
                    <a:bodyPr/>
                    <a:lstStyle/>
                    <a:p>
                      <a:pPr>
                        <a:lnSpc>
                          <a:spcPct val="115000"/>
                        </a:lnSpc>
                        <a:spcAft>
                          <a:spcPts val="800"/>
                        </a:spcAft>
                      </a:pPr>
                      <a:r>
                        <a:rPr lang="en-US" sz="1200" b="1" u="sng" dirty="0">
                          <a:solidFill>
                            <a:schemeClr val="bg1"/>
                          </a:solidFill>
                          <a:effectLst/>
                          <a:latin typeface="+mn-lt"/>
                          <a:cs typeface="Times New Roman" panose="02020603050405020304" pitchFamily="18" charset="0"/>
                        </a:rPr>
                        <a:t>Section </a:t>
                      </a:r>
                      <a:r>
                        <a:rPr lang="ru-RU" sz="1200" b="1" u="sng" dirty="0">
                          <a:solidFill>
                            <a:schemeClr val="bg1"/>
                          </a:solidFill>
                          <a:effectLst/>
                          <a:latin typeface="+mn-lt"/>
                          <a:cs typeface="Times New Roman" panose="02020603050405020304" pitchFamily="18" charset="0"/>
                        </a:rPr>
                        <a:t>5.</a:t>
                      </a:r>
                      <a:r>
                        <a:rPr lang="en-US" sz="1200" b="1" u="sng" dirty="0">
                          <a:solidFill>
                            <a:schemeClr val="bg1"/>
                          </a:solidFill>
                          <a:effectLst/>
                          <a:latin typeface="+mn-lt"/>
                          <a:cs typeface="Times New Roman" panose="02020603050405020304" pitchFamily="18" charset="0"/>
                        </a:rPr>
                        <a:t> </a:t>
                      </a:r>
                      <a:r>
                        <a:rPr lang="en-US" sz="1200" dirty="0">
                          <a:solidFill>
                            <a:schemeClr val="bg1"/>
                          </a:solidFill>
                          <a:effectLst/>
                          <a:latin typeface="+mn-lt"/>
                          <a:cs typeface="Times New Roman" panose="02020603050405020304" pitchFamily="18" charset="0"/>
                        </a:rPr>
                        <a:t>Remote interview with representatives of the Competition Jury and the Head(s) of the Master programs(s)</a:t>
                      </a: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ru-RU" sz="1200" dirty="0">
                          <a:solidFill>
                            <a:schemeClr val="bg1"/>
                          </a:solidFill>
                          <a:effectLst/>
                          <a:latin typeface="+mn-lt"/>
                          <a:cs typeface="Times New Roman" panose="02020603050405020304" pitchFamily="18" charset="0"/>
                        </a:rPr>
                        <a:t>10 </a:t>
                      </a:r>
                      <a:r>
                        <a:rPr lang="en-US" sz="1200" dirty="0">
                          <a:solidFill>
                            <a:schemeClr val="bg1"/>
                          </a:solidFill>
                          <a:effectLst/>
                          <a:latin typeface="+mn-lt"/>
                          <a:cs typeface="Times New Roman" panose="02020603050405020304" pitchFamily="18" charset="0"/>
                        </a:rPr>
                        <a:t>points</a:t>
                      </a:r>
                      <a:endParaRPr lang="ru-RU" sz="12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656367639"/>
                  </a:ext>
                </a:extLst>
              </a:tr>
              <a:tr h="591122">
                <a:tc>
                  <a:txBody>
                    <a:bodyPr/>
                    <a:lstStyle/>
                    <a:p>
                      <a:pPr algn="r">
                        <a:lnSpc>
                          <a:spcPct val="115000"/>
                        </a:lnSpc>
                        <a:spcAft>
                          <a:spcPts val="800"/>
                        </a:spcAft>
                      </a:pPr>
                      <a:r>
                        <a:rPr lang="en-US" sz="1600" dirty="0">
                          <a:solidFill>
                            <a:schemeClr val="bg1"/>
                          </a:solidFill>
                          <a:effectLst/>
                          <a:latin typeface="+mn-lt"/>
                          <a:cs typeface="Times New Roman" panose="02020603050405020304" pitchFamily="18" charset="0"/>
                        </a:rPr>
                        <a:t>The amount of points</a:t>
                      </a:r>
                      <a:r>
                        <a:rPr lang="ru-RU" sz="1600" dirty="0">
                          <a:solidFill>
                            <a:schemeClr val="bg1"/>
                          </a:solidFill>
                          <a:effectLst/>
                          <a:latin typeface="+mn-lt"/>
                          <a:cs typeface="Times New Roman" panose="02020603050405020304" pitchFamily="18" charset="0"/>
                        </a:rPr>
                        <a:t>:</a:t>
                      </a:r>
                    </a:p>
                    <a:p>
                      <a:pPr algn="r">
                        <a:lnSpc>
                          <a:spcPct val="115000"/>
                        </a:lnSpc>
                        <a:spcAft>
                          <a:spcPts val="800"/>
                        </a:spcAft>
                      </a:pPr>
                      <a:r>
                        <a:rPr lang="en-US" sz="1600" dirty="0">
                          <a:solidFill>
                            <a:schemeClr val="bg1"/>
                          </a:solidFill>
                          <a:effectLst/>
                          <a:latin typeface="+mn-lt"/>
                          <a:ea typeface="Calibri" panose="020F0502020204030204" pitchFamily="34" charset="0"/>
                          <a:cs typeface="Times New Roman" panose="02020603050405020304" pitchFamily="18" charset="0"/>
                        </a:rPr>
                        <a:t>Minimum passing score</a:t>
                      </a:r>
                      <a:r>
                        <a:rPr lang="ru-RU" sz="1600" dirty="0">
                          <a:solidFill>
                            <a:schemeClr val="bg1"/>
                          </a:solidFill>
                          <a:effectLst/>
                          <a:latin typeface="+mn-lt"/>
                          <a:ea typeface="Calibri" panose="020F0502020204030204" pitchFamily="34" charset="0"/>
                          <a:cs typeface="Times New Roman" panose="02020603050405020304" pitchFamily="18" charset="0"/>
                        </a:rPr>
                        <a:t>:</a:t>
                      </a: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6600"/>
                    </a:solidFill>
                  </a:tcPr>
                </a:tc>
                <a:tc>
                  <a:txBody>
                    <a:bodyPr/>
                    <a:lstStyle/>
                    <a:p>
                      <a:pPr algn="ctr">
                        <a:lnSpc>
                          <a:spcPct val="115000"/>
                        </a:lnSpc>
                        <a:spcAft>
                          <a:spcPts val="800"/>
                        </a:spcAft>
                      </a:pPr>
                      <a:r>
                        <a:rPr lang="ru-RU" sz="1600" dirty="0">
                          <a:solidFill>
                            <a:schemeClr val="bg1"/>
                          </a:solidFill>
                          <a:effectLst/>
                          <a:latin typeface="+mn-lt"/>
                          <a:cs typeface="Times New Roman" panose="02020603050405020304" pitchFamily="18" charset="0"/>
                        </a:rPr>
                        <a:t>100 </a:t>
                      </a:r>
                      <a:r>
                        <a:rPr lang="en-US" sz="1600" dirty="0">
                          <a:solidFill>
                            <a:schemeClr val="bg1"/>
                          </a:solidFill>
                          <a:effectLst/>
                          <a:latin typeface="+mn-lt"/>
                          <a:cs typeface="Times New Roman" panose="02020603050405020304" pitchFamily="18" charset="0"/>
                        </a:rPr>
                        <a:t>points</a:t>
                      </a:r>
                      <a:endParaRPr lang="ru-RU" sz="1600" dirty="0">
                        <a:solidFill>
                          <a:schemeClr val="bg1"/>
                        </a:solidFill>
                        <a:effectLst/>
                        <a:latin typeface="+mn-lt"/>
                        <a:cs typeface="Times New Roman" panose="02020603050405020304" pitchFamily="18" charset="0"/>
                      </a:endParaRPr>
                    </a:p>
                    <a:p>
                      <a:pPr algn="ctr">
                        <a:lnSpc>
                          <a:spcPct val="115000"/>
                        </a:lnSpc>
                        <a:spcAft>
                          <a:spcPts val="800"/>
                        </a:spcAft>
                      </a:pPr>
                      <a:r>
                        <a:rPr lang="ru-RU" sz="1600" dirty="0">
                          <a:solidFill>
                            <a:schemeClr val="bg1"/>
                          </a:solidFill>
                          <a:effectLst/>
                          <a:latin typeface="+mn-lt"/>
                          <a:ea typeface="Calibri" panose="020F0502020204030204" pitchFamily="34" charset="0"/>
                          <a:cs typeface="Times New Roman" panose="02020603050405020304" pitchFamily="18" charset="0"/>
                        </a:rPr>
                        <a:t>75 </a:t>
                      </a:r>
                      <a:r>
                        <a:rPr lang="en-US" sz="1600" dirty="0">
                          <a:solidFill>
                            <a:schemeClr val="bg1"/>
                          </a:solidFill>
                          <a:effectLst/>
                          <a:latin typeface="+mn-lt"/>
                          <a:ea typeface="Calibri" panose="020F0502020204030204" pitchFamily="34" charset="0"/>
                          <a:cs typeface="Times New Roman" panose="02020603050405020304" pitchFamily="18" charset="0"/>
                        </a:rPr>
                        <a:t>points</a:t>
                      </a:r>
                      <a:endParaRPr lang="ru-RU" sz="1600" dirty="0">
                        <a:solidFill>
                          <a:schemeClr val="bg1"/>
                        </a:solidFill>
                        <a:effectLst/>
                        <a:latin typeface="+mn-lt"/>
                        <a:ea typeface="Calibri" panose="020F0502020204030204" pitchFamily="34" charset="0"/>
                        <a:cs typeface="Times New Roman" panose="02020603050405020304" pitchFamily="18" charset="0"/>
                      </a:endParaRPr>
                    </a:p>
                  </a:txBody>
                  <a:tcPr marL="46392" marR="46392"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60033"/>
                    </a:solidFill>
                  </a:tcPr>
                </a:tc>
                <a:extLst>
                  <a:ext uri="{0D108BD9-81ED-4DB2-BD59-A6C34878D82A}">
                    <a16:rowId xmlns:a16="http://schemas.microsoft.com/office/drawing/2014/main" val="2511981477"/>
                  </a:ext>
                </a:extLst>
              </a:tr>
            </a:tbl>
          </a:graphicData>
        </a:graphic>
      </p:graphicFrame>
    </p:spTree>
    <p:extLst>
      <p:ext uri="{BB962C8B-B14F-4D97-AF65-F5344CB8AC3E}">
        <p14:creationId xmlns:p14="http://schemas.microsoft.com/office/powerpoint/2010/main" val="27543168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571837" y="1616597"/>
            <a:ext cx="8276138" cy="1384995"/>
          </a:xfrm>
          <a:prstGeom prst="rect">
            <a:avLst/>
          </a:prstGeom>
        </p:spPr>
        <p:txBody>
          <a:bodyPr wrap="square">
            <a:spAutoFit/>
          </a:bodyPr>
          <a:lstStyle/>
          <a:p>
            <a:pPr marL="457189" indent="-457189" algn="just">
              <a:buFont typeface="Wingdings" panose="05000000000000000000" pitchFamily="2" charset="2"/>
              <a:buChar char="ü"/>
            </a:pPr>
            <a:r>
              <a:rPr lang="en-US" sz="2100" b="1" dirty="0">
                <a:solidFill>
                  <a:schemeClr val="accent1">
                    <a:lumMod val="50000"/>
                  </a:schemeClr>
                </a:solidFill>
                <a:latin typeface="Georgia" panose="02040502050405020303" pitchFamily="18" charset="0"/>
                <a:cs typeface="Times New Roman" panose="02020603050405020304" pitchFamily="18" charset="0"/>
              </a:rPr>
              <a:t>The possibility of getting a grant </a:t>
            </a:r>
            <a:r>
              <a:rPr lang="en-US" sz="2100" b="1" dirty="0">
                <a:solidFill>
                  <a:srgbClr val="00B050"/>
                </a:solidFill>
                <a:latin typeface="Georgia" panose="02040502050405020303" pitchFamily="18" charset="0"/>
                <a:cs typeface="Times New Roman" panose="02020603050405020304" pitchFamily="18" charset="0"/>
              </a:rPr>
              <a:t>for the second year </a:t>
            </a:r>
            <a:r>
              <a:rPr lang="en-US" sz="2100" b="1" dirty="0">
                <a:solidFill>
                  <a:schemeClr val="accent1">
                    <a:lumMod val="50000"/>
                  </a:schemeClr>
                </a:solidFill>
                <a:latin typeface="Georgia" panose="02040502050405020303" pitchFamily="18" charset="0"/>
                <a:cs typeface="Times New Roman" panose="02020603050405020304" pitchFamily="18" charset="0"/>
              </a:rPr>
              <a:t>of study - provided that the average score at the end of the first year of study is </a:t>
            </a:r>
            <a:r>
              <a:rPr lang="en-US" sz="2100" b="1" dirty="0">
                <a:solidFill>
                  <a:srgbClr val="00B050"/>
                </a:solidFill>
                <a:latin typeface="Georgia" panose="02040502050405020303" pitchFamily="18" charset="0"/>
                <a:cs typeface="Times New Roman" panose="02020603050405020304" pitchFamily="18" charset="0"/>
              </a:rPr>
              <a:t>at least 4.5 </a:t>
            </a:r>
            <a:r>
              <a:rPr lang="en-US" sz="2100" b="1" dirty="0">
                <a:solidFill>
                  <a:schemeClr val="accent1">
                    <a:lumMod val="50000"/>
                  </a:schemeClr>
                </a:solidFill>
                <a:latin typeface="Georgia" panose="02040502050405020303" pitchFamily="18" charset="0"/>
                <a:cs typeface="Times New Roman" panose="02020603050405020304" pitchFamily="18" charset="0"/>
              </a:rPr>
              <a:t>in the absence of "satisfactory" grades</a:t>
            </a:r>
            <a:endParaRPr lang="ru-RU" sz="2100" b="1" dirty="0">
              <a:solidFill>
                <a:schemeClr val="accent1">
                  <a:lumMod val="50000"/>
                </a:schemeClr>
              </a:solidFill>
              <a:latin typeface="Georgia" panose="02040502050405020303" pitchFamily="18" charset="0"/>
              <a:cs typeface="Times New Roman" panose="02020603050405020304" pitchFamily="18" charset="0"/>
            </a:endParaRPr>
          </a:p>
        </p:txBody>
      </p:sp>
      <p:pic>
        <p:nvPicPr>
          <p:cNvPr id="7" name="Рисунок 6"/>
          <p:cNvPicPr>
            <a:picLocks noChangeAspect="1"/>
          </p:cNvPicPr>
          <p:nvPr/>
        </p:nvPicPr>
        <p:blipFill>
          <a:blip r:embed="rId2"/>
          <a:stretch>
            <a:fillRect/>
          </a:stretch>
        </p:blipFill>
        <p:spPr>
          <a:xfrm>
            <a:off x="3178155" y="3509590"/>
            <a:ext cx="3066938" cy="1361911"/>
          </a:xfrm>
          <a:prstGeom prst="rect">
            <a:avLst/>
          </a:prstGeom>
        </p:spPr>
      </p:pic>
      <p:sp>
        <p:nvSpPr>
          <p:cNvPr id="8" name="Rectangle 4">
            <a:extLst>
              <a:ext uri="{FF2B5EF4-FFF2-40B4-BE49-F238E27FC236}">
                <a16:creationId xmlns:a16="http://schemas.microsoft.com/office/drawing/2014/main" id="{C8054859-A72A-45D8-ACCF-0B7EBB647A9D}"/>
              </a:ext>
            </a:extLst>
          </p:cNvPr>
          <p:cNvSpPr/>
          <p:nvPr/>
        </p:nvSpPr>
        <p:spPr>
          <a:xfrm>
            <a:off x="4790661" y="63635"/>
            <a:ext cx="4353340" cy="274295"/>
          </a:xfrm>
          <a:prstGeom prst="rect">
            <a:avLst/>
          </a:prstGeom>
          <a:solidFill>
            <a:schemeClr val="accent2">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dirty="0">
                <a:solidFill>
                  <a:schemeClr val="bg1"/>
                </a:solidFill>
                <a:latin typeface="Trebuchet MS"/>
              </a:rPr>
              <a:t>Features of the project</a:t>
            </a:r>
            <a:endParaRPr lang="en-US" sz="1400" b="1" dirty="0"/>
          </a:p>
        </p:txBody>
      </p:sp>
      <p:pic>
        <p:nvPicPr>
          <p:cNvPr id="9" name="Picture 3" descr="logo_RUDN_eng.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075" y="142516"/>
            <a:ext cx="1493613" cy="444374"/>
          </a:xfrm>
          <a:prstGeom prst="rect">
            <a:avLst/>
          </a:prstGeom>
        </p:spPr>
      </p:pic>
    </p:spTree>
    <p:extLst>
      <p:ext uri="{BB962C8B-B14F-4D97-AF65-F5344CB8AC3E}">
        <p14:creationId xmlns:p14="http://schemas.microsoft.com/office/powerpoint/2010/main" val="1886050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Рисунок 11">
            <a:extLst>
              <a:ext uri="{FF2B5EF4-FFF2-40B4-BE49-F238E27FC236}">
                <a16:creationId xmlns:a16="http://schemas.microsoft.com/office/drawing/2014/main" id="{C5A3CD38-C2EE-447B-8165-9E4D47B44232}"/>
              </a:ext>
            </a:extLst>
          </p:cNvPr>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 r="-16" b="26228"/>
          <a:stretch/>
        </p:blipFill>
        <p:spPr>
          <a:xfrm rot="5400000" flipH="1">
            <a:off x="4940453" y="939956"/>
            <a:ext cx="5143501" cy="3263589"/>
          </a:xfrm>
          <a:prstGeom prst="rect">
            <a:avLst/>
          </a:prstGeom>
          <a:effectLst>
            <a:glow>
              <a:schemeClr val="accent1">
                <a:alpha val="0"/>
              </a:schemeClr>
            </a:glow>
          </a:effectLst>
        </p:spPr>
      </p:pic>
      <p:sp>
        <p:nvSpPr>
          <p:cNvPr id="6" name="Прямоугольник 5">
            <a:extLst>
              <a:ext uri="{FF2B5EF4-FFF2-40B4-BE49-F238E27FC236}">
                <a16:creationId xmlns:a16="http://schemas.microsoft.com/office/drawing/2014/main" id="{36AEFBF8-6857-4AFB-ACAF-6A9070976D66}"/>
              </a:ext>
            </a:extLst>
          </p:cNvPr>
          <p:cNvSpPr/>
          <p:nvPr/>
        </p:nvSpPr>
        <p:spPr>
          <a:xfrm>
            <a:off x="7140944" y="67901"/>
            <a:ext cx="2003055" cy="297658"/>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rgbClr val="045369"/>
              </a:solidFill>
            </a:endParaRPr>
          </a:p>
        </p:txBody>
      </p:sp>
      <p:sp>
        <p:nvSpPr>
          <p:cNvPr id="2" name="Title 1"/>
          <p:cNvSpPr>
            <a:spLocks noGrp="1"/>
          </p:cNvSpPr>
          <p:nvPr>
            <p:ph type="ctrTitle"/>
          </p:nvPr>
        </p:nvSpPr>
        <p:spPr>
          <a:xfrm>
            <a:off x="7539955" y="65578"/>
            <a:ext cx="1540405" cy="330313"/>
          </a:xfrm>
        </p:spPr>
        <p:txBody>
          <a:bodyPr>
            <a:noAutofit/>
          </a:bodyPr>
          <a:lstStyle/>
          <a:p>
            <a:pPr algn="l"/>
            <a:r>
              <a:rPr lang="ru-RU" sz="1400" b="1" dirty="0">
                <a:solidFill>
                  <a:schemeClr val="bg1">
                    <a:lumMod val="95000"/>
                  </a:schemeClr>
                </a:solidFill>
                <a:latin typeface="Trebuchet MS"/>
                <a:cs typeface="Trebuchet MS"/>
              </a:rPr>
              <a:t>КОНТАКТЫ</a:t>
            </a:r>
            <a:endParaRPr lang="en-US" sz="1400" b="1" dirty="0">
              <a:solidFill>
                <a:schemeClr val="bg1">
                  <a:lumMod val="95000"/>
                </a:schemeClr>
              </a:solidFill>
              <a:latin typeface="Trebuchet MS"/>
              <a:cs typeface="Trebuchet MS"/>
            </a:endParaRPr>
          </a:p>
        </p:txBody>
      </p:sp>
      <p:sp>
        <p:nvSpPr>
          <p:cNvPr id="5" name="Slide Number Placeholder 4"/>
          <p:cNvSpPr>
            <a:spLocks noGrp="1"/>
          </p:cNvSpPr>
          <p:nvPr>
            <p:ph type="sldNum" sz="quarter" idx="12"/>
          </p:nvPr>
        </p:nvSpPr>
        <p:spPr>
          <a:xfrm>
            <a:off x="8522047" y="4759378"/>
            <a:ext cx="681913" cy="445348"/>
          </a:xfrm>
        </p:spPr>
        <p:txBody>
          <a:bodyPr/>
          <a:lstStyle/>
          <a:p>
            <a:pPr algn="ctr"/>
            <a:fld id="{897B1AD0-CEE0-234F-8740-2B05DEBC40E6}" type="slidenum">
              <a:rPr lang="en-US" b="1" smtClean="0">
                <a:solidFill>
                  <a:schemeClr val="tx2">
                    <a:lumMod val="75000"/>
                  </a:schemeClr>
                </a:solidFill>
                <a:latin typeface="Trebuchet MS"/>
                <a:cs typeface="Trebuchet MS"/>
              </a:rPr>
              <a:pPr algn="ctr"/>
              <a:t>8</a:t>
            </a:fld>
            <a:endParaRPr lang="en-US" b="1" dirty="0">
              <a:solidFill>
                <a:schemeClr val="tx2">
                  <a:lumMod val="75000"/>
                </a:schemeClr>
              </a:solidFill>
              <a:latin typeface="Trebuchet MS"/>
              <a:cs typeface="Trebuchet MS"/>
            </a:endParaRPr>
          </a:p>
        </p:txBody>
      </p:sp>
      <p:sp>
        <p:nvSpPr>
          <p:cNvPr id="11" name="Text Box 3">
            <a:extLst>
              <a:ext uri="{FF2B5EF4-FFF2-40B4-BE49-F238E27FC236}">
                <a16:creationId xmlns:a16="http://schemas.microsoft.com/office/drawing/2014/main" id="{6D24EFB7-5843-4399-8A3E-3ACD1E954726}"/>
              </a:ext>
            </a:extLst>
          </p:cNvPr>
          <p:cNvSpPr txBox="1">
            <a:spLocks noChangeArrowheads="1"/>
          </p:cNvSpPr>
          <p:nvPr/>
        </p:nvSpPr>
        <p:spPr bwMode="gray">
          <a:xfrm>
            <a:off x="361484" y="433460"/>
            <a:ext cx="8718876" cy="338554"/>
          </a:xfrm>
          <a:prstGeom prst="rect">
            <a:avLst/>
          </a:prstGeom>
          <a:noFill/>
          <a:ln>
            <a:noFill/>
          </a:ln>
          <a:effectLst/>
          <a:extLst>
            <a:ext uri="{909E8E84-426E-40DD-AFC4-6F175D3DCCD1}">
              <a14:hiddenFill xmlns:a14="http://schemas.microsoft.com/office/drawing/2010/main">
                <a:solidFill>
                  <a:srgbClr val="0061B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FEA501"/>
                  </a:outerShdw>
                </a:effectLst>
              </a14:hiddenEffects>
            </a:ext>
          </a:extLst>
        </p:spPr>
        <p:txBody>
          <a:bodyPr wrap="square" lIns="0">
            <a:spAutoFit/>
          </a:bodyPr>
          <a:lstStyle/>
          <a:p>
            <a:pPr eaLnBrk="0" hangingPunct="0"/>
            <a:endParaRPr lang="en-US" sz="1600" b="1" noProof="1">
              <a:solidFill>
                <a:schemeClr val="accent2">
                  <a:lumMod val="75000"/>
                </a:schemeClr>
              </a:solidFill>
            </a:endParaRPr>
          </a:p>
        </p:txBody>
      </p:sp>
      <p:pic>
        <p:nvPicPr>
          <p:cNvPr id="8" name="Picture 3">
            <a:extLst>
              <a:ext uri="{FF2B5EF4-FFF2-40B4-BE49-F238E27FC236}">
                <a16:creationId xmlns:a16="http://schemas.microsoft.com/office/drawing/2014/main" id="{6CB4AAB0-B55A-485C-B395-D144DC81FE5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626" y="177945"/>
            <a:ext cx="1175430" cy="214519"/>
          </a:xfrm>
          <a:prstGeom prst="rect">
            <a:avLst/>
          </a:prstGeom>
        </p:spPr>
      </p:pic>
      <p:sp>
        <p:nvSpPr>
          <p:cNvPr id="3" name="Прямоугольник 2">
            <a:extLst>
              <a:ext uri="{FF2B5EF4-FFF2-40B4-BE49-F238E27FC236}">
                <a16:creationId xmlns:a16="http://schemas.microsoft.com/office/drawing/2014/main" id="{36446B43-5508-4399-AEC2-F32790DACD80}"/>
              </a:ext>
            </a:extLst>
          </p:cNvPr>
          <p:cNvSpPr/>
          <p:nvPr/>
        </p:nvSpPr>
        <p:spPr>
          <a:xfrm>
            <a:off x="426495" y="839915"/>
            <a:ext cx="8777465" cy="3354765"/>
          </a:xfrm>
          <a:prstGeom prst="rect">
            <a:avLst/>
          </a:prstGeom>
        </p:spPr>
        <p:txBody>
          <a:bodyPr wrap="square">
            <a:spAutoFit/>
          </a:bodyPr>
          <a:lstStyle/>
          <a:p>
            <a:pPr algn="ctr"/>
            <a:r>
              <a:rPr lang="en-US" sz="2400" b="1" dirty="0">
                <a:solidFill>
                  <a:schemeClr val="tx2">
                    <a:lumMod val="75000"/>
                  </a:schemeClr>
                </a:solidFill>
                <a:cs typeface="Times New Roman" panose="02020603050405020304" pitchFamily="18" charset="0"/>
              </a:rPr>
              <a:t>For all questions </a:t>
            </a:r>
            <a:r>
              <a:rPr lang="ru-RU" sz="2400" b="1" dirty="0">
                <a:solidFill>
                  <a:schemeClr val="tx2">
                    <a:lumMod val="75000"/>
                  </a:schemeClr>
                </a:solidFill>
                <a:cs typeface="Times New Roman" panose="02020603050405020304" pitchFamily="18" charset="0"/>
              </a:rPr>
              <a:t>:</a:t>
            </a:r>
            <a:r>
              <a:rPr lang="en-US" sz="2400" b="1" dirty="0">
                <a:solidFill>
                  <a:schemeClr val="tx2">
                    <a:lumMod val="75000"/>
                  </a:schemeClr>
                </a:solidFill>
                <a:cs typeface="Times New Roman" panose="02020603050405020304" pitchFamily="18" charset="0"/>
              </a:rPr>
              <a:t> https://master-programs.rudn.ru/</a:t>
            </a:r>
            <a:endParaRPr lang="ru-RU" sz="2400" b="1" dirty="0">
              <a:solidFill>
                <a:schemeClr val="tx2">
                  <a:lumMod val="75000"/>
                </a:schemeClr>
              </a:solidFill>
              <a:cs typeface="Times New Roman" panose="02020603050405020304" pitchFamily="18" charset="0"/>
            </a:endParaRPr>
          </a:p>
          <a:p>
            <a:endParaRPr lang="ru-RU" sz="2000" b="1" dirty="0">
              <a:solidFill>
                <a:srgbClr val="C00000"/>
              </a:solidFill>
              <a:cs typeface="Times New Roman" panose="02020603050405020304" pitchFamily="18" charset="0"/>
            </a:endParaRPr>
          </a:p>
          <a:p>
            <a:r>
              <a:rPr lang="en-US" sz="2000" b="1" dirty="0">
                <a:solidFill>
                  <a:schemeClr val="tx2"/>
                </a:solidFill>
                <a:cs typeface="Times New Roman" panose="02020603050405020304" pitchFamily="18" charset="0"/>
              </a:rPr>
              <a:t>For citizens of Asian countries </a:t>
            </a:r>
            <a:r>
              <a:rPr lang="ru-RU" sz="2000" b="1" dirty="0">
                <a:solidFill>
                  <a:schemeClr val="tx2"/>
                </a:solidFill>
                <a:cs typeface="Times New Roman" panose="02020603050405020304" pitchFamily="18" charset="0"/>
              </a:rPr>
              <a:t>:</a:t>
            </a:r>
            <a:r>
              <a:rPr lang="ru-RU" sz="2000" b="1" dirty="0">
                <a:solidFill>
                  <a:srgbClr val="0033CC"/>
                </a:solidFill>
                <a:cs typeface="Times New Roman" panose="02020603050405020304" pitchFamily="18" charset="0"/>
              </a:rPr>
              <a:t> </a:t>
            </a:r>
            <a:r>
              <a:rPr lang="ru-RU" sz="2000" b="1" dirty="0">
                <a:solidFill>
                  <a:srgbClr val="0033CC"/>
                </a:solidFill>
                <a:cs typeface="Times New Roman" panose="02020603050405020304" pitchFamily="18" charset="0"/>
                <a:hlinkClick r:id="rId5">
                  <a:extLst>
                    <a:ext uri="{A12FA001-AC4F-418D-AE19-62706E023703}">
                      <ahyp:hlinkClr xmlns:ahyp="http://schemas.microsoft.com/office/drawing/2018/hyperlinkcolor" val="tx"/>
                    </a:ext>
                  </a:extLst>
                </a:hlinkClick>
              </a:rPr>
              <a:t>asia@rudn.ru</a:t>
            </a:r>
            <a:endParaRPr lang="ru-RU" sz="2000" b="1" dirty="0">
              <a:solidFill>
                <a:srgbClr val="0033CC"/>
              </a:solidFill>
              <a:cs typeface="Times New Roman" panose="02020603050405020304" pitchFamily="18" charset="0"/>
            </a:endParaRPr>
          </a:p>
          <a:p>
            <a:r>
              <a:rPr lang="en-US" sz="2000" b="1" dirty="0">
                <a:solidFill>
                  <a:schemeClr val="tx2"/>
                </a:solidFill>
                <a:cs typeface="Times New Roman" panose="02020603050405020304" pitchFamily="18" charset="0"/>
              </a:rPr>
              <a:t>For citizens of African countries</a:t>
            </a:r>
            <a:r>
              <a:rPr lang="ru-RU" sz="2000" b="1" dirty="0">
                <a:solidFill>
                  <a:schemeClr val="tx2"/>
                </a:solidFill>
                <a:cs typeface="Times New Roman" panose="02020603050405020304" pitchFamily="18" charset="0"/>
              </a:rPr>
              <a:t>: </a:t>
            </a:r>
            <a:r>
              <a:rPr lang="ru-RU" sz="2000" b="1" dirty="0">
                <a:solidFill>
                  <a:srgbClr val="0033CC"/>
                </a:solidFill>
                <a:cs typeface="Times New Roman" panose="02020603050405020304" pitchFamily="18" charset="0"/>
                <a:hlinkClick r:id="rId6">
                  <a:extLst>
                    <a:ext uri="{A12FA001-AC4F-418D-AE19-62706E023703}">
                      <ahyp:hlinkClr xmlns:ahyp="http://schemas.microsoft.com/office/drawing/2018/hyperlinkcolor" val="tx"/>
                    </a:ext>
                  </a:extLst>
                </a:hlinkClick>
              </a:rPr>
              <a:t>africa@rudn.ru</a:t>
            </a:r>
            <a:endParaRPr lang="ru-RU" sz="2000" b="1" dirty="0">
              <a:solidFill>
                <a:srgbClr val="0033CC"/>
              </a:solidFill>
              <a:cs typeface="Times New Roman" panose="02020603050405020304" pitchFamily="18" charset="0"/>
            </a:endParaRPr>
          </a:p>
          <a:p>
            <a:r>
              <a:rPr lang="en-US" sz="2000" b="1" dirty="0">
                <a:solidFill>
                  <a:schemeClr val="tx2"/>
                </a:solidFill>
                <a:cs typeface="Times New Roman" panose="02020603050405020304" pitchFamily="18" charset="0"/>
              </a:rPr>
              <a:t>For citizens of Europe and America </a:t>
            </a:r>
            <a:r>
              <a:rPr lang="ru-RU" sz="2000" b="1" dirty="0">
                <a:solidFill>
                  <a:schemeClr val="tx2"/>
                </a:solidFill>
                <a:cs typeface="Times New Roman" panose="02020603050405020304" pitchFamily="18" charset="0"/>
              </a:rPr>
              <a:t>:</a:t>
            </a:r>
            <a:r>
              <a:rPr lang="en-US" sz="2000" b="1" dirty="0">
                <a:solidFill>
                  <a:schemeClr val="tx2"/>
                </a:solidFill>
                <a:cs typeface="Times New Roman" panose="02020603050405020304" pitchFamily="18" charset="0"/>
              </a:rPr>
              <a:t> </a:t>
            </a:r>
            <a:r>
              <a:rPr lang="ru-RU" sz="2000" b="1" dirty="0">
                <a:solidFill>
                  <a:srgbClr val="0033CC"/>
                </a:solidFill>
                <a:cs typeface="Times New Roman" panose="02020603050405020304" pitchFamily="18" charset="0"/>
                <a:hlinkClick r:id="rId7">
                  <a:extLst>
                    <a:ext uri="{A12FA001-AC4F-418D-AE19-62706E023703}">
                      <ahyp:hlinkClr xmlns:ahyp="http://schemas.microsoft.com/office/drawing/2018/hyperlinkcolor" val="tx"/>
                    </a:ext>
                  </a:extLst>
                </a:hlinkClick>
              </a:rPr>
              <a:t>america@rudn.ru</a:t>
            </a:r>
            <a:r>
              <a:rPr lang="ru-RU" sz="2000" b="1" dirty="0">
                <a:solidFill>
                  <a:srgbClr val="0033CC"/>
                </a:solidFill>
                <a:cs typeface="Times New Roman" panose="02020603050405020304" pitchFamily="18" charset="0"/>
              </a:rPr>
              <a:t>, </a:t>
            </a:r>
            <a:r>
              <a:rPr lang="ru-RU" sz="2000" b="1" dirty="0">
                <a:solidFill>
                  <a:srgbClr val="0033CC"/>
                </a:solidFill>
                <a:cs typeface="Times New Roman" panose="02020603050405020304" pitchFamily="18" charset="0"/>
                <a:hlinkClick r:id="rId8">
                  <a:extLst>
                    <a:ext uri="{A12FA001-AC4F-418D-AE19-62706E023703}">
                      <ahyp:hlinkClr xmlns:ahyp="http://schemas.microsoft.com/office/drawing/2018/hyperlinkcolor" val="tx"/>
                    </a:ext>
                  </a:extLst>
                </a:hlinkClick>
              </a:rPr>
              <a:t>europe@rudn.ru</a:t>
            </a:r>
            <a:endParaRPr lang="ru-RU" sz="2000" b="1" dirty="0">
              <a:solidFill>
                <a:srgbClr val="0033CC"/>
              </a:solidFill>
              <a:cs typeface="Times New Roman" panose="02020603050405020304" pitchFamily="18" charset="0"/>
            </a:endParaRPr>
          </a:p>
          <a:p>
            <a:r>
              <a:rPr lang="en-US" sz="2000" b="1" dirty="0">
                <a:solidFill>
                  <a:schemeClr val="tx2"/>
                </a:solidFill>
                <a:cs typeface="Times New Roman" panose="02020603050405020304" pitchFamily="18" charset="0"/>
              </a:rPr>
              <a:t>For citizens of the Middle East and North Africa </a:t>
            </a:r>
            <a:r>
              <a:rPr lang="ru-RU" sz="2000" b="1" dirty="0">
                <a:solidFill>
                  <a:schemeClr val="tx2"/>
                </a:solidFill>
                <a:cs typeface="Times New Roman" panose="02020603050405020304" pitchFamily="18" charset="0"/>
              </a:rPr>
              <a:t>: </a:t>
            </a:r>
            <a:r>
              <a:rPr lang="ru-RU" sz="2000" b="1" dirty="0">
                <a:solidFill>
                  <a:srgbClr val="0033CC"/>
                </a:solidFill>
                <a:cs typeface="Times New Roman" panose="02020603050405020304" pitchFamily="18" charset="0"/>
                <a:hlinkClick r:id="rId9">
                  <a:extLst>
                    <a:ext uri="{A12FA001-AC4F-418D-AE19-62706E023703}">
                      <ahyp:hlinkClr xmlns:ahyp="http://schemas.microsoft.com/office/drawing/2018/hyperlinkcolor" val="tx"/>
                    </a:ext>
                  </a:extLst>
                </a:hlinkClick>
              </a:rPr>
              <a:t>mena@rudn.ru</a:t>
            </a:r>
            <a:endParaRPr lang="ru-RU" sz="2000" b="1" dirty="0">
              <a:solidFill>
                <a:srgbClr val="0033CC"/>
              </a:solidFill>
              <a:cs typeface="Times New Roman" panose="02020603050405020304" pitchFamily="18" charset="0"/>
            </a:endParaRPr>
          </a:p>
          <a:p>
            <a:r>
              <a:rPr lang="en-US" sz="2000" b="1" dirty="0">
                <a:solidFill>
                  <a:schemeClr val="tx2"/>
                </a:solidFill>
                <a:cs typeface="Times New Roman" panose="02020603050405020304" pitchFamily="18" charset="0"/>
              </a:rPr>
              <a:t>For citizens of the CIS and Baltic countries </a:t>
            </a:r>
            <a:r>
              <a:rPr lang="ru-RU" sz="2000" b="1" dirty="0">
                <a:solidFill>
                  <a:schemeClr val="tx2"/>
                </a:solidFill>
                <a:cs typeface="Times New Roman" panose="02020603050405020304" pitchFamily="18" charset="0"/>
              </a:rPr>
              <a:t>:</a:t>
            </a:r>
            <a:r>
              <a:rPr lang="ru-RU" sz="2000" b="1" dirty="0">
                <a:solidFill>
                  <a:srgbClr val="0033CC"/>
                </a:solidFill>
                <a:cs typeface="Times New Roman" panose="02020603050405020304" pitchFamily="18" charset="0"/>
              </a:rPr>
              <a:t> </a:t>
            </a:r>
            <a:r>
              <a:rPr lang="ru-RU" sz="2000" b="1" dirty="0">
                <a:solidFill>
                  <a:srgbClr val="0033CC"/>
                </a:solidFill>
                <a:cs typeface="Times New Roman" panose="02020603050405020304" pitchFamily="18" charset="0"/>
                <a:hlinkClick r:id="rId10">
                  <a:extLst>
                    <a:ext uri="{A12FA001-AC4F-418D-AE19-62706E023703}">
                      <ahyp:hlinkClr xmlns:ahyp="http://schemas.microsoft.com/office/drawing/2018/hyperlinkcolor" val="tx"/>
                    </a:ext>
                  </a:extLst>
                </a:hlinkClick>
              </a:rPr>
              <a:t>cis@rudn.ru</a:t>
            </a:r>
            <a:endParaRPr lang="ru-RU" sz="2000" b="1" dirty="0">
              <a:solidFill>
                <a:srgbClr val="0033CC"/>
              </a:solidFill>
              <a:cs typeface="Times New Roman" panose="02020603050405020304" pitchFamily="18" charset="0"/>
            </a:endParaRPr>
          </a:p>
          <a:p>
            <a:endParaRPr lang="en-US" sz="2000" b="1" dirty="0">
              <a:solidFill>
                <a:schemeClr val="tx2">
                  <a:lumMod val="75000"/>
                </a:schemeClr>
              </a:solidFill>
              <a:cs typeface="Times New Roman" panose="02020603050405020304" pitchFamily="18" charset="0"/>
            </a:endParaRPr>
          </a:p>
          <a:p>
            <a:endParaRPr lang="en-US" sz="2000" b="1" dirty="0">
              <a:solidFill>
                <a:schemeClr val="tx2">
                  <a:lumMod val="75000"/>
                </a:schemeClr>
              </a:solidFill>
              <a:cs typeface="Times New Roman" panose="02020603050405020304" pitchFamily="18" charset="0"/>
            </a:endParaRPr>
          </a:p>
          <a:p>
            <a:endParaRPr lang="ru-RU" sz="2800" b="1" i="1" dirty="0">
              <a:solidFill>
                <a:schemeClr val="accent1">
                  <a:lumMod val="7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35825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10159</TotalTime>
  <Words>962</Words>
  <Application>Microsoft Office PowerPoint</Application>
  <PresentationFormat>Экран (16:9)</PresentationFormat>
  <Paragraphs>132</Paragraphs>
  <Slides>8</Slides>
  <Notes>6</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8</vt:i4>
      </vt:variant>
    </vt:vector>
  </HeadingPairs>
  <TitlesOfParts>
    <vt:vector size="17" baseType="lpstr">
      <vt:lpstr>Arial</vt:lpstr>
      <vt:lpstr>Calibri</vt:lpstr>
      <vt:lpstr>Georgia</vt:lpstr>
      <vt:lpstr>Narkisim</vt:lpstr>
      <vt:lpstr>Roboto Black</vt:lpstr>
      <vt:lpstr>Times New Roman</vt:lpstr>
      <vt:lpstr>Trebuchet MS</vt:lpstr>
      <vt:lpstr>Wingdings</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КОНТАКТЫ</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ПРЕЗЕНТАЦИИ В ДВЕ И БОЛЕЕ СТРОК</dc:title>
  <dc:creator>Непомнящий Евгений</dc:creator>
  <cp:lastModifiedBy>Курка Мария Анатольевна</cp:lastModifiedBy>
  <cp:revision>770</cp:revision>
  <cp:lastPrinted>2019-02-19T08:51:29Z</cp:lastPrinted>
  <dcterms:created xsi:type="dcterms:W3CDTF">2017-01-25T11:18:17Z</dcterms:created>
  <dcterms:modified xsi:type="dcterms:W3CDTF">2022-04-22T07:42:03Z</dcterms:modified>
</cp:coreProperties>
</file>